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9"/>
  </p:notesMasterIdLst>
  <p:sldIdLst>
    <p:sldId id="256" r:id="rId6"/>
    <p:sldId id="272" r:id="rId7"/>
    <p:sldId id="257" r:id="rId8"/>
    <p:sldId id="277" r:id="rId9"/>
    <p:sldId id="258" r:id="rId10"/>
    <p:sldId id="259" r:id="rId11"/>
    <p:sldId id="260" r:id="rId12"/>
    <p:sldId id="261" r:id="rId13"/>
    <p:sldId id="273" r:id="rId14"/>
    <p:sldId id="262" r:id="rId15"/>
    <p:sldId id="274" r:id="rId16"/>
    <p:sldId id="263" r:id="rId17"/>
    <p:sldId id="264" r:id="rId18"/>
    <p:sldId id="275" r:id="rId19"/>
    <p:sldId id="265" r:id="rId20"/>
    <p:sldId id="276" r:id="rId21"/>
    <p:sldId id="266" r:id="rId22"/>
    <p:sldId id="267" r:id="rId23"/>
    <p:sldId id="278" r:id="rId24"/>
    <p:sldId id="268" r:id="rId25"/>
    <p:sldId id="269" r:id="rId26"/>
    <p:sldId id="270" r:id="rId27"/>
    <p:sldId id="271" r:id="rId28"/>
  </p:sldIdLst>
  <p:sldSz cx="9144000" cy="6858000" type="screen4x3"/>
  <p:notesSz cx="6985000" cy="9283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4660"/>
  </p:normalViewPr>
  <p:slideViewPr>
    <p:cSldViewPr snapToGrid="0">
      <p:cViewPr>
        <p:scale>
          <a:sx n="112" d="100"/>
          <a:sy n="112"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de-CH" dirty="0"/>
          </a:p>
        </p:txBody>
      </p:sp>
      <p:sp>
        <p:nvSpPr>
          <p:cNvPr id="3" name="Datumsplatzhalt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75884BD-0363-47C7-B65D-88370E3DBEFC}" type="datetimeFigureOut">
              <a:rPr lang="de-CH" smtClean="0"/>
              <a:t>06.09.2017</a:t>
            </a:fld>
            <a:endParaRPr lang="de-CH" dirty="0"/>
          </a:p>
        </p:txBody>
      </p:sp>
      <p:sp>
        <p:nvSpPr>
          <p:cNvPr id="4" name="Folienbildplatzhalt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de-CH" dirty="0"/>
          </a:p>
        </p:txBody>
      </p:sp>
      <p:sp>
        <p:nvSpPr>
          <p:cNvPr id="5" name="Notizenplatzhalt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de-CH" dirty="0"/>
          </a:p>
        </p:txBody>
      </p:sp>
      <p:sp>
        <p:nvSpPr>
          <p:cNvPr id="7" name="Foliennummernplatzhalt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EF1DD7A3-0AAE-4183-8673-01830B1AC201}" type="slidenum">
              <a:rPr lang="de-CH" smtClean="0"/>
              <a:t>‹N›</a:t>
            </a:fld>
            <a:endParaRPr lang="de-CH" dirty="0"/>
          </a:p>
        </p:txBody>
      </p:sp>
    </p:spTree>
    <p:extLst>
      <p:ext uri="{BB962C8B-B14F-4D97-AF65-F5344CB8AC3E}">
        <p14:creationId xmlns:p14="http://schemas.microsoft.com/office/powerpoint/2010/main" val="715003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890183" y="1955800"/>
            <a:ext cx="5772150" cy="1494896"/>
          </a:xfrm>
        </p:spPr>
        <p:txBody>
          <a:bodyPr anchor="b">
            <a:normAutofit/>
          </a:bodyPr>
          <a:lstStyle>
            <a:lvl1pPr algn="ctr">
              <a:defRPr sz="4400"/>
            </a:lvl1pPr>
          </a:lstStyle>
          <a:p>
            <a:r>
              <a:rPr lang="de-DE" dirty="0"/>
              <a:t>Titelmasterformat durch Klicken bearbeiten</a:t>
            </a:r>
            <a:endParaRPr lang="en-US" dirty="0"/>
          </a:p>
        </p:txBody>
      </p:sp>
      <p:sp>
        <p:nvSpPr>
          <p:cNvPr id="3" name="Subtitle 2"/>
          <p:cNvSpPr>
            <a:spLocks noGrp="1"/>
          </p:cNvSpPr>
          <p:nvPr>
            <p:ph type="subTitle" idx="1"/>
          </p:nvPr>
        </p:nvSpPr>
        <p:spPr>
          <a:xfrm>
            <a:off x="4182533" y="3966104"/>
            <a:ext cx="4267200" cy="2002895"/>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spTree>
    <p:extLst>
      <p:ext uri="{BB962C8B-B14F-4D97-AF65-F5344CB8AC3E}">
        <p14:creationId xmlns:p14="http://schemas.microsoft.com/office/powerpoint/2010/main" val="223644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21FFD5-0396-46C1-9133-7238ECAC06C9}" type="datetime1">
              <a:rPr lang="de-CH" smtClean="0"/>
              <a:t>06.09.2017</a:t>
            </a:fld>
            <a:endParaRPr lang="de-CH" dirty="0"/>
          </a:p>
        </p:txBody>
      </p:sp>
      <p:sp>
        <p:nvSpPr>
          <p:cNvPr id="5" name="Footer Placeholder 4"/>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6" name="Slide Number Placeholder 5"/>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203708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FAFC587-CFA3-437F-BBDC-5F891393168A}" type="datetime1">
              <a:rPr lang="de-CH" smtClean="0"/>
              <a:t>06.09.2017</a:t>
            </a:fld>
            <a:endParaRPr lang="de-CH" dirty="0"/>
          </a:p>
        </p:txBody>
      </p:sp>
      <p:sp>
        <p:nvSpPr>
          <p:cNvPr id="5" name="Footer Placeholder 4"/>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6" name="Slide Number Placeholder 5"/>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2270981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a:p>
        </p:txBody>
      </p:sp>
      <p:sp>
        <p:nvSpPr>
          <p:cNvPr id="4" name="Datumsplatzhalter 3"/>
          <p:cNvSpPr>
            <a:spLocks noGrp="1"/>
          </p:cNvSpPr>
          <p:nvPr>
            <p:ph type="dt" sz="half" idx="10"/>
          </p:nvPr>
        </p:nvSpPr>
        <p:spPr/>
        <p:txBody>
          <a:bodyPr/>
          <a:lstStyle/>
          <a:p>
            <a:fld id="{90CB18E9-9A70-4699-B4C6-B801A718D360}" type="datetimeFigureOut">
              <a:rPr lang="en-US" smtClean="0"/>
              <a:t>9/6/2017</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1796382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10"/>
          </p:nvPr>
        </p:nvSpPr>
        <p:spPr/>
        <p:txBody>
          <a:bodyPr/>
          <a:lstStyle/>
          <a:p>
            <a:fld id="{90CB18E9-9A70-4699-B4C6-B801A718D360}" type="datetimeFigureOut">
              <a:rPr lang="en-US" smtClean="0"/>
              <a:t>9/6/2017</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111457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0CB18E9-9A70-4699-B4C6-B801A718D360}" type="datetimeFigureOut">
              <a:rPr lang="en-US" smtClean="0"/>
              <a:t>9/6/2017</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929952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28650" y="1825625"/>
            <a:ext cx="386715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825625"/>
            <a:ext cx="386715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p:cNvSpPr>
            <a:spLocks noGrp="1"/>
          </p:cNvSpPr>
          <p:nvPr>
            <p:ph type="dt" sz="half" idx="10"/>
          </p:nvPr>
        </p:nvSpPr>
        <p:spPr/>
        <p:txBody>
          <a:bodyPr/>
          <a:lstStyle/>
          <a:p>
            <a:fld id="{90CB18E9-9A70-4699-B4C6-B801A718D360}" type="datetimeFigureOut">
              <a:rPr lang="en-US" smtClean="0"/>
              <a:t>9/6/2017</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2912545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p:cNvSpPr>
            <a:spLocks noGrp="1"/>
          </p:cNvSpPr>
          <p:nvPr>
            <p:ph type="dt" sz="half" idx="10"/>
          </p:nvPr>
        </p:nvSpPr>
        <p:spPr/>
        <p:txBody>
          <a:bodyPr/>
          <a:lstStyle/>
          <a:p>
            <a:fld id="{90CB18E9-9A70-4699-B4C6-B801A718D360}" type="datetimeFigureOut">
              <a:rPr lang="en-US" smtClean="0"/>
              <a:t>9/6/2017</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14604841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Datumsplatzhalter 2"/>
          <p:cNvSpPr>
            <a:spLocks noGrp="1"/>
          </p:cNvSpPr>
          <p:nvPr>
            <p:ph type="dt" sz="half" idx="10"/>
          </p:nvPr>
        </p:nvSpPr>
        <p:spPr/>
        <p:txBody>
          <a:bodyPr/>
          <a:lstStyle/>
          <a:p>
            <a:fld id="{90CB18E9-9A70-4699-B4C6-B801A718D360}" type="datetimeFigureOut">
              <a:rPr lang="en-US" smtClean="0"/>
              <a:t>9/6/2017</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2830901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CB18E9-9A70-4699-B4C6-B801A718D360}" type="datetimeFigureOut">
              <a:rPr lang="en-US" smtClean="0"/>
              <a:t>9/6/2017</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2710067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0CB18E9-9A70-4699-B4C6-B801A718D360}" type="datetimeFigureOut">
              <a:rPr lang="en-US" smtClean="0"/>
              <a:t>9/6/2017</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221060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207"/>
          </a:xfrm>
        </p:spPr>
        <p:txBody>
          <a:bodyPr>
            <a:normAutofit/>
          </a:bodyPr>
          <a:lstStyle>
            <a:lvl1pPr>
              <a:defRPr sz="2400">
                <a:solidFill>
                  <a:srgbClr val="AC0000"/>
                </a:solidFill>
                <a:latin typeface="Trebouchet"/>
              </a:defRPr>
            </a:lvl1pPr>
          </a:lstStyle>
          <a:p>
            <a:r>
              <a:rPr lang="de-DE" dirty="0"/>
              <a:t>Titelmasterformat durch Klicken bearbeiten</a:t>
            </a:r>
            <a:endParaRPr lang="en-US" dirty="0"/>
          </a:p>
        </p:txBody>
      </p:sp>
      <p:sp>
        <p:nvSpPr>
          <p:cNvPr id="3" name="Content Placeholder 2"/>
          <p:cNvSpPr>
            <a:spLocks noGrp="1"/>
          </p:cNvSpPr>
          <p:nvPr>
            <p:ph idx="1" hasCustomPrompt="1"/>
          </p:nvPr>
        </p:nvSpPr>
        <p:spPr>
          <a:xfrm>
            <a:off x="628650" y="1287727"/>
            <a:ext cx="7886700" cy="4839230"/>
          </a:xfrm>
        </p:spPr>
        <p:txBody>
          <a:bodyPr>
            <a:normAutofit/>
          </a:bodyPr>
          <a:lstStyle>
            <a:lvl1pPr>
              <a:defRPr sz="2000">
                <a:latin typeface="Trebouchet"/>
              </a:defRPr>
            </a:lvl1pPr>
            <a:lvl2pPr marL="457200" indent="0">
              <a:buNone/>
              <a:defRPr sz="2000">
                <a:latin typeface="Trebouchet"/>
              </a:defRPr>
            </a:lvl2pPr>
            <a:lvl3pPr marL="914400" indent="0">
              <a:buNone/>
              <a:defRPr sz="2000">
                <a:latin typeface="Trebouchet"/>
              </a:defRPr>
            </a:lvl3pPr>
            <a:lvl4pPr marL="1371600" indent="0">
              <a:buNone/>
              <a:defRPr sz="2000">
                <a:latin typeface="Trebouchet"/>
              </a:defRPr>
            </a:lvl4pPr>
            <a:lvl5pPr marL="1828800" indent="0">
              <a:buNone/>
              <a:defRPr sz="2000">
                <a:latin typeface="Trebouchet"/>
              </a:defRPr>
            </a:lvl5pPr>
          </a:lstStyle>
          <a:p>
            <a:pPr lvl="0"/>
            <a:r>
              <a:rPr lang="de-DE" dirty="0"/>
              <a:t>Textmasterformat bearbeiten</a:t>
            </a:r>
          </a:p>
          <a:p>
            <a:pPr lvl="0"/>
            <a:r>
              <a:rPr lang="de-DE" dirty="0"/>
              <a:t>Zweite Ebene</a:t>
            </a:r>
          </a:p>
          <a:p>
            <a:pPr lvl="0"/>
            <a:r>
              <a:rPr lang="de-DE" dirty="0"/>
              <a:t>Dritte Ebene</a:t>
            </a:r>
          </a:p>
          <a:p>
            <a:pPr lvl="0"/>
            <a:r>
              <a:rPr lang="de-DE" dirty="0"/>
              <a:t>Vierte Ebene</a:t>
            </a:r>
          </a:p>
          <a:p>
            <a:pPr lvl="0"/>
            <a:r>
              <a:rPr lang="de-DE" dirty="0"/>
              <a:t>Fünfte Ebene</a:t>
            </a:r>
            <a:endParaRPr lang="en-US" dirty="0"/>
          </a:p>
        </p:txBody>
      </p:sp>
      <p:sp>
        <p:nvSpPr>
          <p:cNvPr id="6" name="Slide Number Placeholder 5"/>
          <p:cNvSpPr>
            <a:spLocks noGrp="1"/>
          </p:cNvSpPr>
          <p:nvPr>
            <p:ph type="sldNum" sz="quarter" idx="12"/>
          </p:nvPr>
        </p:nvSpPr>
        <p:spPr>
          <a:xfrm>
            <a:off x="8017932" y="6356351"/>
            <a:ext cx="497417" cy="365125"/>
          </a:xfrm>
        </p:spPr>
        <p:txBody>
          <a:bodyPr/>
          <a:lstStyle/>
          <a:p>
            <a:endParaRPr lang="de-CH" dirty="0"/>
          </a:p>
        </p:txBody>
      </p:sp>
    </p:spTree>
    <p:extLst>
      <p:ext uri="{BB962C8B-B14F-4D97-AF65-F5344CB8AC3E}">
        <p14:creationId xmlns:p14="http://schemas.microsoft.com/office/powerpoint/2010/main" val="38975519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0CB18E9-9A70-4699-B4C6-B801A718D360}" type="datetimeFigureOut">
              <a:rPr lang="en-US" smtClean="0"/>
              <a:t>9/6/2017</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1243761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10"/>
          </p:nvPr>
        </p:nvSpPr>
        <p:spPr/>
        <p:txBody>
          <a:bodyPr/>
          <a:lstStyle/>
          <a:p>
            <a:fld id="{90CB18E9-9A70-4699-B4C6-B801A718D360}" type="datetimeFigureOut">
              <a:rPr lang="en-US" smtClean="0"/>
              <a:t>9/6/2017</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27096826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28650" y="365125"/>
            <a:ext cx="57626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10"/>
          </p:nvPr>
        </p:nvSpPr>
        <p:spPr/>
        <p:txBody>
          <a:bodyPr/>
          <a:lstStyle/>
          <a:p>
            <a:fld id="{90CB18E9-9A70-4699-B4C6-B801A718D360}" type="datetimeFigureOut">
              <a:rPr lang="en-US" smtClean="0"/>
              <a:t>9/6/2017</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DC19FE2D-B23F-413C-9503-8608104977BD}" type="slidenum">
              <a:rPr lang="en-US" smtClean="0"/>
              <a:t>‹N›</a:t>
            </a:fld>
            <a:endParaRPr lang="en-US"/>
          </a:p>
        </p:txBody>
      </p:sp>
    </p:spTree>
    <p:extLst>
      <p:ext uri="{BB962C8B-B14F-4D97-AF65-F5344CB8AC3E}">
        <p14:creationId xmlns:p14="http://schemas.microsoft.com/office/powerpoint/2010/main" val="3892695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5" name="Footer Placeholder 4"/>
          <p:cNvSpPr>
            <a:spLocks noGrp="1"/>
          </p:cNvSpPr>
          <p:nvPr>
            <p:ph type="ftr" sz="quarter" idx="11"/>
          </p:nvPr>
        </p:nvSpPr>
        <p:spPr>
          <a:xfrm>
            <a:off x="5105400" y="6356351"/>
            <a:ext cx="2827866" cy="365125"/>
          </a:xfrm>
          <a:prstGeom prst="rect">
            <a:avLst/>
          </a:prstGeom>
        </p:spPr>
        <p:txBody>
          <a:bodyPr/>
          <a:lstStyle/>
          <a:p>
            <a:r>
              <a:rPr lang="de-CH" dirty="0"/>
              <a:t> </a:t>
            </a:r>
            <a:r>
              <a:rPr lang="de-CH" dirty="0" err="1"/>
              <a:t>Educa</a:t>
            </a:r>
            <a:endParaRPr lang="de-CH" dirty="0"/>
          </a:p>
        </p:txBody>
      </p:sp>
      <p:sp>
        <p:nvSpPr>
          <p:cNvPr id="6" name="Slide Number Placeholder 5"/>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898024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B1825F0-98A4-493C-BCAF-F5A7E571B2D3}" type="datetime1">
              <a:rPr lang="de-CH" smtClean="0"/>
              <a:t>06.09.2017</a:t>
            </a:fld>
            <a:endParaRPr lang="de-CH" dirty="0"/>
          </a:p>
        </p:txBody>
      </p:sp>
      <p:sp>
        <p:nvSpPr>
          <p:cNvPr id="6" name="Footer Placeholder 5"/>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7" name="Slide Number Placeholder 6"/>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192555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Footer Placeholder 7"/>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9" name="Slide Number Placeholder 8"/>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208330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D0CDDE3B-4029-4A16-81CD-E140D4F7C69E}" type="datetime1">
              <a:rPr lang="de-CH" smtClean="0"/>
              <a:t>06.09.2017</a:t>
            </a:fld>
            <a:endParaRPr lang="de-CH" dirty="0"/>
          </a:p>
        </p:txBody>
      </p:sp>
      <p:sp>
        <p:nvSpPr>
          <p:cNvPr id="4" name="Footer Placeholder 3"/>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5" name="Slide Number Placeholder 4"/>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2850240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4E0F69-6B1D-4C9B-A7F4-E4F4484886B1}" type="datetime1">
              <a:rPr lang="de-CH" smtClean="0"/>
              <a:t>06.09.2017</a:t>
            </a:fld>
            <a:endParaRPr lang="de-CH" dirty="0"/>
          </a:p>
        </p:txBody>
      </p:sp>
      <p:sp>
        <p:nvSpPr>
          <p:cNvPr id="3" name="Footer Placeholder 2"/>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4" name="Slide Number Placeholder 3"/>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44954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D86313AD-79E1-4C01-93D0-099F090994F3}" type="datetime1">
              <a:rPr lang="de-CH" smtClean="0"/>
              <a:t>06.09.2017</a:t>
            </a:fld>
            <a:endParaRPr lang="de-CH" dirty="0"/>
          </a:p>
        </p:txBody>
      </p:sp>
      <p:sp>
        <p:nvSpPr>
          <p:cNvPr id="6" name="Footer Placeholder 5"/>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7" name="Slide Number Placeholder 6"/>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126034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EC91FEA8-E517-4772-8921-369F01A9802C}" type="datetime1">
              <a:rPr lang="de-CH" smtClean="0"/>
              <a:t>06.09.2017</a:t>
            </a:fld>
            <a:endParaRPr lang="de-CH" dirty="0"/>
          </a:p>
        </p:txBody>
      </p:sp>
      <p:sp>
        <p:nvSpPr>
          <p:cNvPr id="6" name="Footer Placeholder 5"/>
          <p:cNvSpPr>
            <a:spLocks noGrp="1"/>
          </p:cNvSpPr>
          <p:nvPr>
            <p:ph type="ftr" sz="quarter" idx="11"/>
          </p:nvPr>
        </p:nvSpPr>
        <p:spPr>
          <a:xfrm>
            <a:off x="5105400" y="6356351"/>
            <a:ext cx="2827866" cy="365125"/>
          </a:xfrm>
          <a:prstGeom prst="rect">
            <a:avLst/>
          </a:prstGeom>
        </p:spPr>
        <p:txBody>
          <a:bodyPr/>
          <a:lstStyle/>
          <a:p>
            <a:endParaRPr lang="de-CH" dirty="0"/>
          </a:p>
        </p:txBody>
      </p:sp>
      <p:sp>
        <p:nvSpPr>
          <p:cNvPr id="7" name="Slide Number Placeholder 6"/>
          <p:cNvSpPr>
            <a:spLocks noGrp="1"/>
          </p:cNvSpPr>
          <p:nvPr>
            <p:ph type="sldNum" sz="quarter" idx="12"/>
          </p:nvPr>
        </p:nvSpPr>
        <p:spPr/>
        <p:txBody>
          <a:bodyPr/>
          <a:lstStyle/>
          <a:p>
            <a:fld id="{8F426A63-59C4-4AC9-93A0-AC6F5CEEDFF0}" type="slidenum">
              <a:rPr lang="de-CH" smtClean="0"/>
              <a:t>‹N›</a:t>
            </a:fld>
            <a:endParaRPr lang="de-CH" dirty="0"/>
          </a:p>
        </p:txBody>
      </p:sp>
    </p:spTree>
    <p:extLst>
      <p:ext uri="{BB962C8B-B14F-4D97-AF65-F5344CB8AC3E}">
        <p14:creationId xmlns:p14="http://schemas.microsoft.com/office/powerpoint/2010/main" val="48919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633941"/>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628650" y="1253067"/>
            <a:ext cx="7886700" cy="4923896"/>
          </a:xfrm>
          <a:prstGeom prst="rect">
            <a:avLst/>
          </a:prstGeom>
        </p:spPr>
        <p:txBody>
          <a:bodyPr vert="horz" lIns="91440" tIns="45720" rIns="91440" bIns="45720" rtlCol="0">
            <a:normAutofit/>
          </a:bodyPr>
          <a:lstStyle/>
          <a:p>
            <a:pPr lvl="0"/>
            <a:r>
              <a:rPr lang="de-DE" dirty="0"/>
              <a:t>Textmasterformat bearbeiten</a:t>
            </a:r>
          </a:p>
          <a:p>
            <a:pPr lvl="0"/>
            <a:r>
              <a:rPr lang="de-DE" dirty="0"/>
              <a:t>Zweite Ebene</a:t>
            </a:r>
          </a:p>
          <a:p>
            <a:pPr lvl="0"/>
            <a:r>
              <a:rPr lang="de-DE" dirty="0"/>
              <a:t>Dritte Ebene</a:t>
            </a:r>
          </a:p>
          <a:p>
            <a:pPr lvl="0"/>
            <a:r>
              <a:rPr lang="de-DE" dirty="0"/>
              <a:t>Vierte Ebene</a:t>
            </a:r>
          </a:p>
          <a:p>
            <a:pPr lvl="0"/>
            <a:r>
              <a:rPr lang="de-DE" dirty="0"/>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28A7D1-51A5-428F-B6F8-F66E4A007D36}" type="datetime1">
              <a:rPr lang="de-CH" smtClean="0"/>
              <a:t>06.09.2017</a:t>
            </a:fld>
            <a:endParaRPr lang="de-CH" dirty="0"/>
          </a:p>
        </p:txBody>
      </p:sp>
      <p:sp>
        <p:nvSpPr>
          <p:cNvPr id="6" name="Slide Number Placeholder 5"/>
          <p:cNvSpPr>
            <a:spLocks noGrp="1"/>
          </p:cNvSpPr>
          <p:nvPr>
            <p:ph type="sldNum" sz="quarter" idx="4"/>
          </p:nvPr>
        </p:nvSpPr>
        <p:spPr>
          <a:xfrm>
            <a:off x="8051800" y="6356351"/>
            <a:ext cx="4635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26A63-59C4-4AC9-93A0-AC6F5CEEDFF0}" type="slidenum">
              <a:rPr lang="de-CH" smtClean="0"/>
              <a:t>‹N›</a:t>
            </a:fld>
            <a:endParaRPr lang="de-CH" dirty="0"/>
          </a:p>
        </p:txBody>
      </p:sp>
      <p:sp>
        <p:nvSpPr>
          <p:cNvPr id="8" name="Textfeld 7"/>
          <p:cNvSpPr txBox="1"/>
          <p:nvPr userDrawn="1"/>
        </p:nvSpPr>
        <p:spPr>
          <a:xfrm>
            <a:off x="4977443" y="6382922"/>
            <a:ext cx="3378200" cy="338554"/>
          </a:xfrm>
          <a:prstGeom prst="rect">
            <a:avLst/>
          </a:prstGeom>
          <a:noFill/>
          <a:ln>
            <a:noFill/>
          </a:ln>
        </p:spPr>
        <p:txBody>
          <a:bodyPr wrap="square" rtlCol="0">
            <a:spAutoFit/>
          </a:bodyPr>
          <a:lstStyle/>
          <a:p>
            <a:r>
              <a:rPr lang="es-ES" sz="1600" dirty="0">
                <a:latin typeface="Trebouchet"/>
              </a:rPr>
              <a:t>Zurich Institute</a:t>
            </a:r>
            <a:r>
              <a:rPr lang="es-ES" sz="1600" baseline="0" dirty="0">
                <a:latin typeface="Trebouchet"/>
              </a:rPr>
              <a:t> of Business Education</a:t>
            </a:r>
            <a:endParaRPr lang="de-CH" sz="1600" dirty="0">
              <a:latin typeface="Trebouchet"/>
            </a:endParaRPr>
          </a:p>
        </p:txBody>
      </p:sp>
    </p:spTree>
    <p:extLst>
      <p:ext uri="{BB962C8B-B14F-4D97-AF65-F5344CB8AC3E}">
        <p14:creationId xmlns:p14="http://schemas.microsoft.com/office/powerpoint/2010/main" val="2180966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2400" kern="1200">
          <a:solidFill>
            <a:srgbClr val="AC0000"/>
          </a:solidFill>
          <a:latin typeface="Trebouche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Trebouche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Trebouche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Trebouche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Trebouche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Trebouche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de-DE"/>
              <a:t>Titelmasterformat durch Klicken bearbeiten</a:t>
            </a:r>
            <a:endParaRPr lang="en-US"/>
          </a:p>
        </p:txBody>
      </p:sp>
      <p:sp>
        <p:nvSpPr>
          <p:cNvPr id="3" name="Textplatzhalt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B18E9-9A70-4699-B4C6-B801A718D360}" type="datetimeFigureOut">
              <a:rPr lang="en-US" smtClean="0"/>
              <a:t>9/6/2017</a:t>
            </a:fld>
            <a:endParaRPr lang="en-US"/>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9FE2D-B23F-413C-9503-8608104977BD}" type="slidenum">
              <a:rPr lang="en-US" smtClean="0"/>
              <a:t>‹N›</a:t>
            </a:fld>
            <a:endParaRPr lang="en-US"/>
          </a:p>
        </p:txBody>
      </p:sp>
    </p:spTree>
    <p:extLst>
      <p:ext uri="{BB962C8B-B14F-4D97-AF65-F5344CB8AC3E}">
        <p14:creationId xmlns:p14="http://schemas.microsoft.com/office/powerpoint/2010/main" val="36777740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48644" y="2191110"/>
            <a:ext cx="5772150" cy="880024"/>
          </a:xfrm>
        </p:spPr>
        <p:txBody>
          <a:bodyPr>
            <a:normAutofit/>
          </a:bodyPr>
          <a:lstStyle/>
          <a:p>
            <a:r>
              <a:rPr lang="es-ES" sz="2800" dirty="0">
                <a:solidFill>
                  <a:schemeClr val="tx1"/>
                </a:solidFill>
                <a:latin typeface="+mn-lt"/>
              </a:rPr>
              <a:t>TOWARDS UNIVERSITY EDUCATION IN THE FUTURE</a:t>
            </a:r>
            <a:endParaRPr lang="de-CH" sz="2800" dirty="0">
              <a:solidFill>
                <a:schemeClr val="tx1"/>
              </a:solidFill>
              <a:latin typeface="+mn-lt"/>
            </a:endParaRPr>
          </a:p>
        </p:txBody>
      </p:sp>
      <p:sp>
        <p:nvSpPr>
          <p:cNvPr id="3" name="Untertitel 2"/>
          <p:cNvSpPr>
            <a:spLocks noGrp="1"/>
          </p:cNvSpPr>
          <p:nvPr>
            <p:ph type="subTitle" idx="1"/>
          </p:nvPr>
        </p:nvSpPr>
        <p:spPr>
          <a:xfrm>
            <a:off x="2113472" y="3232444"/>
            <a:ext cx="6301756" cy="2909563"/>
          </a:xfrm>
        </p:spPr>
        <p:txBody>
          <a:bodyPr>
            <a:normAutofit/>
          </a:bodyPr>
          <a:lstStyle/>
          <a:p>
            <a:pPr algn="r"/>
            <a:endParaRPr lang="es-ES" sz="2000" dirty="0"/>
          </a:p>
          <a:p>
            <a:pPr algn="r"/>
            <a:endParaRPr lang="es-ES" sz="2000" dirty="0"/>
          </a:p>
          <a:p>
            <a:pPr algn="r">
              <a:spcBef>
                <a:spcPts val="0"/>
              </a:spcBef>
            </a:pPr>
            <a:r>
              <a:rPr lang="es-ES" sz="2000" dirty="0" err="1"/>
              <a:t>Association</a:t>
            </a:r>
            <a:r>
              <a:rPr lang="es-ES" sz="2000" dirty="0"/>
              <a:t> </a:t>
            </a:r>
            <a:r>
              <a:rPr lang="es-ES" sz="2000" dirty="0" err="1"/>
              <a:t>of</a:t>
            </a:r>
            <a:r>
              <a:rPr lang="es-ES" sz="2000" dirty="0"/>
              <a:t> </a:t>
            </a:r>
            <a:r>
              <a:rPr lang="es-ES" sz="2000" dirty="0" err="1"/>
              <a:t>Hungary’s</a:t>
            </a:r>
            <a:r>
              <a:rPr lang="es-ES" sz="2000" dirty="0"/>
              <a:t> </a:t>
            </a:r>
            <a:r>
              <a:rPr lang="es-ES" sz="2000" dirty="0" err="1"/>
              <a:t>University</a:t>
            </a:r>
            <a:r>
              <a:rPr lang="es-ES" sz="2000" dirty="0"/>
              <a:t> </a:t>
            </a:r>
            <a:r>
              <a:rPr lang="es-ES" sz="2000" dirty="0" err="1"/>
              <a:t>Leaders</a:t>
            </a:r>
            <a:endParaRPr lang="es-ES" sz="2000" dirty="0"/>
          </a:p>
          <a:p>
            <a:pPr algn="r">
              <a:spcBef>
                <a:spcPts val="0"/>
              </a:spcBef>
            </a:pPr>
            <a:r>
              <a:rPr lang="es-ES" sz="2000" dirty="0"/>
              <a:t>Pécs, August 31st, 2017</a:t>
            </a:r>
          </a:p>
          <a:p>
            <a:pPr algn="r">
              <a:spcBef>
                <a:spcPts val="0"/>
              </a:spcBef>
            </a:pPr>
            <a:endParaRPr lang="es-ES" sz="2000" dirty="0"/>
          </a:p>
          <a:p>
            <a:pPr algn="r">
              <a:spcBef>
                <a:spcPts val="0"/>
              </a:spcBef>
            </a:pPr>
            <a:r>
              <a:rPr lang="es-ES" sz="2000" dirty="0"/>
              <a:t>Dr. Dr. </a:t>
            </a:r>
            <a:r>
              <a:rPr lang="es-ES" sz="2000" dirty="0" err="1"/>
              <a:t>h.c</a:t>
            </a:r>
            <a:r>
              <a:rPr lang="es-ES" sz="2000" dirty="0"/>
              <a:t>. Peter Lorange</a:t>
            </a:r>
          </a:p>
          <a:p>
            <a:pPr algn="r">
              <a:spcBef>
                <a:spcPts val="0"/>
              </a:spcBef>
            </a:pPr>
            <a:r>
              <a:rPr lang="es-ES" sz="2000" dirty="0"/>
              <a:t> </a:t>
            </a:r>
            <a:r>
              <a:rPr lang="es-ES" sz="2000" dirty="0" err="1"/>
              <a:t>Honorary</a:t>
            </a:r>
            <a:r>
              <a:rPr lang="es-ES" sz="2000" dirty="0"/>
              <a:t> </a:t>
            </a:r>
            <a:r>
              <a:rPr lang="es-ES" sz="2000" dirty="0" err="1"/>
              <a:t>President</a:t>
            </a:r>
            <a:r>
              <a:rPr lang="es-ES" sz="2000" dirty="0"/>
              <a:t>, </a:t>
            </a:r>
            <a:r>
              <a:rPr lang="es-ES" sz="2000" dirty="0" err="1"/>
              <a:t>Zurich</a:t>
            </a:r>
            <a:r>
              <a:rPr lang="es-ES" sz="2000" dirty="0"/>
              <a:t> </a:t>
            </a:r>
            <a:r>
              <a:rPr lang="es-ES" sz="2000" dirty="0" err="1"/>
              <a:t>Institute</a:t>
            </a:r>
            <a:r>
              <a:rPr lang="es-ES" sz="2000" dirty="0"/>
              <a:t> of Business</a:t>
            </a:r>
          </a:p>
          <a:p>
            <a:pPr algn="r">
              <a:spcBef>
                <a:spcPts val="0"/>
              </a:spcBef>
            </a:pPr>
            <a:r>
              <a:rPr lang="es-ES" sz="2000" dirty="0" err="1"/>
              <a:t>President</a:t>
            </a:r>
            <a:r>
              <a:rPr lang="es-ES" sz="2000" dirty="0"/>
              <a:t> </a:t>
            </a:r>
            <a:r>
              <a:rPr lang="es-ES" sz="2000" dirty="0" err="1"/>
              <a:t>Emeritus</a:t>
            </a:r>
            <a:r>
              <a:rPr lang="es-ES" sz="2000" dirty="0"/>
              <a:t>, IMD</a:t>
            </a:r>
          </a:p>
          <a:p>
            <a:pPr marL="342900" indent="-342900" algn="r">
              <a:buFontTx/>
              <a:buChar char="-"/>
            </a:pPr>
            <a:endParaRPr lang="de-CH" sz="2000" dirty="0"/>
          </a:p>
        </p:txBody>
      </p:sp>
    </p:spTree>
    <p:extLst>
      <p:ext uri="{BB962C8B-B14F-4D97-AF65-F5344CB8AC3E}">
        <p14:creationId xmlns:p14="http://schemas.microsoft.com/office/powerpoint/2010/main" val="3831664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437131"/>
          </a:xfrm>
        </p:spPr>
        <p:txBody>
          <a:bodyPr>
            <a:normAutofit/>
          </a:bodyPr>
          <a:lstStyle/>
          <a:p>
            <a:r>
              <a:rPr lang="es-ES" u="sng" dirty="0" err="1"/>
              <a:t>Four</a:t>
            </a:r>
            <a:r>
              <a:rPr lang="es-ES" u="sng" dirty="0"/>
              <a:t> </a:t>
            </a:r>
            <a:r>
              <a:rPr lang="es-ES" u="sng" dirty="0" err="1"/>
              <a:t>areas</a:t>
            </a:r>
            <a:r>
              <a:rPr lang="es-ES" u="sng" dirty="0"/>
              <a:t> </a:t>
            </a:r>
            <a:r>
              <a:rPr lang="es-ES" u="sng" dirty="0" err="1"/>
              <a:t>of</a:t>
            </a:r>
            <a:r>
              <a:rPr lang="es-ES" u="sng" dirty="0"/>
              <a:t> </a:t>
            </a:r>
            <a:r>
              <a:rPr lang="es-ES" u="sng" dirty="0" err="1"/>
              <a:t>Reformed</a:t>
            </a:r>
            <a:r>
              <a:rPr lang="es-ES" u="sng" dirty="0"/>
              <a:t> </a:t>
            </a:r>
            <a:r>
              <a:rPr lang="es-ES" u="sng" dirty="0" err="1"/>
              <a:t>Practices</a:t>
            </a:r>
            <a:endParaRPr lang="en-US" u="sng" dirty="0"/>
          </a:p>
        </p:txBody>
      </p:sp>
      <p:sp>
        <p:nvSpPr>
          <p:cNvPr id="3" name="Inhaltsplatzhalter 2"/>
          <p:cNvSpPr>
            <a:spLocks noGrp="1"/>
          </p:cNvSpPr>
          <p:nvPr>
            <p:ph idx="1"/>
          </p:nvPr>
        </p:nvSpPr>
        <p:spPr>
          <a:xfrm>
            <a:off x="559639" y="1207698"/>
            <a:ext cx="7886700" cy="4882551"/>
          </a:xfrm>
        </p:spPr>
        <p:txBody>
          <a:bodyPr>
            <a:normAutofit lnSpcReduction="10000"/>
          </a:bodyPr>
          <a:lstStyle/>
          <a:p>
            <a:pPr marL="0" indent="0">
              <a:buNone/>
            </a:pPr>
            <a:r>
              <a:rPr lang="es-ES" dirty="0"/>
              <a:t>2. </a:t>
            </a:r>
            <a:r>
              <a:rPr lang="es-ES" u="sng" dirty="0"/>
              <a:t>More </a:t>
            </a:r>
            <a:r>
              <a:rPr lang="es-ES" u="sng" dirty="0" err="1"/>
              <a:t>Outsourcing</a:t>
            </a:r>
            <a:endParaRPr lang="en-US" u="sng" dirty="0"/>
          </a:p>
          <a:p>
            <a:pPr marL="457200" indent="-457200">
              <a:buFont typeface="+mj-lt"/>
              <a:buAutoNum type="alphaLcParenR"/>
            </a:pPr>
            <a:r>
              <a:rPr lang="en-US" sz="2000" u="sng" dirty="0"/>
              <a:t>Key stakeholders shall appreciate this (students as well as the school’s leadership)_</a:t>
            </a:r>
          </a:p>
          <a:p>
            <a:pPr marL="800100" lvl="1" indent="-342900">
              <a:buFont typeface="Arial" panose="020B0604020202020204" pitchFamily="34" charset="0"/>
              <a:buChar char="•"/>
            </a:pPr>
            <a:r>
              <a:rPr lang="en-US" dirty="0"/>
              <a:t>Often, more precise delivery time-schedule</a:t>
            </a:r>
          </a:p>
          <a:p>
            <a:pPr marL="800100" lvl="1" indent="-342900">
              <a:buFont typeface="Arial" panose="020B0604020202020204" pitchFamily="34" charset="0"/>
              <a:buChar char="•"/>
            </a:pPr>
            <a:r>
              <a:rPr lang="en-US" dirty="0"/>
              <a:t>Often,</a:t>
            </a:r>
            <a:r>
              <a:rPr lang="en-US" sz="2000" dirty="0"/>
              <a:t> save on cost</a:t>
            </a:r>
          </a:p>
          <a:p>
            <a:pPr marL="800100" lvl="1" indent="-342900">
              <a:buFont typeface="Arial" panose="020B0604020202020204" pitchFamily="34" charset="0"/>
              <a:buChar char="•"/>
            </a:pPr>
            <a:r>
              <a:rPr lang="en-US" sz="2000" dirty="0"/>
              <a:t>Often, </a:t>
            </a:r>
            <a:r>
              <a:rPr lang="en-US" sz="2000" dirty="0" err="1"/>
              <a:t>ncreased</a:t>
            </a:r>
            <a:r>
              <a:rPr lang="en-US" sz="2000" dirty="0"/>
              <a:t> quality</a:t>
            </a:r>
          </a:p>
          <a:p>
            <a:endParaRPr lang="en-US" sz="2000" dirty="0"/>
          </a:p>
          <a:p>
            <a:pPr marL="0" indent="0">
              <a:buNone/>
            </a:pPr>
            <a:r>
              <a:rPr lang="en-US" sz="2000" dirty="0"/>
              <a:t>b)  </a:t>
            </a:r>
            <a:r>
              <a:rPr lang="en-US" sz="2000" u="sng" dirty="0"/>
              <a:t>Innovations regarding administrative functions</a:t>
            </a:r>
          </a:p>
          <a:p>
            <a:pPr marL="800100" lvl="1" indent="-342900">
              <a:buFont typeface="Arial" panose="020B0604020202020204" pitchFamily="34" charset="0"/>
              <a:buChar char="•"/>
            </a:pPr>
            <a:r>
              <a:rPr lang="en-US" sz="2000" dirty="0"/>
              <a:t>One may also outsource several support functions (examples: IT; webpage; PR, accounting, etc.), to obtain advantages, as discussed above.</a:t>
            </a:r>
          </a:p>
          <a:p>
            <a:endParaRPr lang="en-US" sz="2000" dirty="0"/>
          </a:p>
          <a:p>
            <a:pPr marL="0" indent="0">
              <a:buNone/>
            </a:pPr>
            <a:r>
              <a:rPr lang="en-US" sz="2000" dirty="0"/>
              <a:t>c)  </a:t>
            </a:r>
            <a:r>
              <a:rPr lang="en-US" u="sng" dirty="0"/>
              <a:t>More s</a:t>
            </a:r>
            <a:r>
              <a:rPr lang="en-US" sz="2000" u="sng" dirty="0"/>
              <a:t>peedy communication regarding </a:t>
            </a:r>
            <a:r>
              <a:rPr lang="en-US" u="sng" dirty="0"/>
              <a:t>p</a:t>
            </a:r>
            <a:r>
              <a:rPr lang="en-US" sz="2000" u="sng" dirty="0"/>
              <a:t>rogress achieved</a:t>
            </a:r>
          </a:p>
          <a:p>
            <a:pPr marL="800100" lvl="1" indent="-342900">
              <a:buFont typeface="Arial" panose="020B0604020202020204" pitchFamily="34" charset="0"/>
              <a:buChar char="•"/>
            </a:pPr>
            <a:r>
              <a:rPr lang="en-US" sz="2000" dirty="0"/>
              <a:t>quality of offerings</a:t>
            </a:r>
          </a:p>
          <a:p>
            <a:pPr marL="800100" lvl="1" indent="-342900">
              <a:buFont typeface="Arial" panose="020B0604020202020204" pitchFamily="34" charset="0"/>
              <a:buChar char="•"/>
            </a:pPr>
            <a:r>
              <a:rPr lang="en-US" sz="2000" dirty="0"/>
              <a:t>cost-saving</a:t>
            </a:r>
          </a:p>
          <a:p>
            <a:pPr marL="0" indent="0">
              <a:buNone/>
            </a:pPr>
            <a:endParaRPr lang="en-US" sz="2000" dirty="0"/>
          </a:p>
        </p:txBody>
      </p:sp>
      <p:sp>
        <p:nvSpPr>
          <p:cNvPr id="4" name="Foliennummernplatzhalter 3"/>
          <p:cNvSpPr>
            <a:spLocks noGrp="1"/>
          </p:cNvSpPr>
          <p:nvPr>
            <p:ph type="sldNum" sz="quarter" idx="12"/>
          </p:nvPr>
        </p:nvSpPr>
        <p:spPr/>
        <p:txBody>
          <a:bodyPr/>
          <a:lstStyle/>
          <a:p>
            <a:r>
              <a:rPr lang="de-CH" dirty="0"/>
              <a:t>10</a:t>
            </a:r>
          </a:p>
        </p:txBody>
      </p:sp>
    </p:spTree>
    <p:extLst>
      <p:ext uri="{BB962C8B-B14F-4D97-AF65-F5344CB8AC3E}">
        <p14:creationId xmlns:p14="http://schemas.microsoft.com/office/powerpoint/2010/main" val="3470336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s-ES" u="sng" dirty="0" err="1"/>
              <a:t>Example</a:t>
            </a:r>
            <a:r>
              <a:rPr lang="es-ES" u="sng" dirty="0"/>
              <a:t>: Lukas </a:t>
            </a:r>
            <a:r>
              <a:rPr lang="es-ES" u="sng" dirty="0" err="1"/>
              <a:t>Tonetto</a:t>
            </a:r>
            <a:r>
              <a:rPr lang="es-ES" u="sng" dirty="0"/>
              <a:t> </a:t>
            </a:r>
            <a:r>
              <a:rPr lang="es-ES" u="sng" dirty="0" err="1"/>
              <a:t>is</a:t>
            </a:r>
            <a:r>
              <a:rPr lang="es-ES" u="sng" dirty="0"/>
              <a:t> a </a:t>
            </a:r>
            <a:r>
              <a:rPr lang="es-ES" u="sng" dirty="0" err="1"/>
              <a:t>specialist</a:t>
            </a:r>
            <a:r>
              <a:rPr lang="es-ES" u="sng" dirty="0"/>
              <a:t> </a:t>
            </a:r>
            <a:r>
              <a:rPr lang="es-ES" u="sng" dirty="0" err="1"/>
              <a:t>on</a:t>
            </a:r>
            <a:r>
              <a:rPr lang="es-ES" u="sng" dirty="0"/>
              <a:t> </a:t>
            </a:r>
            <a:r>
              <a:rPr lang="es-ES" u="sng" dirty="0" err="1"/>
              <a:t>the</a:t>
            </a:r>
            <a:r>
              <a:rPr lang="es-ES" u="sng" dirty="0"/>
              <a:t> PR </a:t>
            </a:r>
            <a:r>
              <a:rPr lang="es-ES" u="sng" dirty="0" err="1"/>
              <a:t>Function</a:t>
            </a:r>
            <a:r>
              <a:rPr lang="es-ES" u="sng" dirty="0"/>
              <a:t> and Internet </a:t>
            </a:r>
            <a:r>
              <a:rPr lang="es-ES" u="sng" dirty="0" err="1"/>
              <a:t>Services</a:t>
            </a:r>
            <a:endParaRPr lang="en-US" u="sng" dirty="0"/>
          </a:p>
        </p:txBody>
      </p:sp>
      <p:sp>
        <p:nvSpPr>
          <p:cNvPr id="3" name="Inhaltsplatzhalter 2"/>
          <p:cNvSpPr>
            <a:spLocks noGrp="1"/>
          </p:cNvSpPr>
          <p:nvPr>
            <p:ph idx="1"/>
          </p:nvPr>
        </p:nvSpPr>
        <p:spPr/>
        <p:txBody>
          <a:bodyPr/>
          <a:lstStyle/>
          <a:p>
            <a:pPr marL="0" indent="0">
              <a:buNone/>
            </a:pPr>
            <a:r>
              <a:rPr lang="es-ES" dirty="0"/>
              <a:t>He has </a:t>
            </a:r>
            <a:r>
              <a:rPr lang="es-ES" dirty="0" err="1"/>
              <a:t>his</a:t>
            </a:r>
            <a:r>
              <a:rPr lang="es-ES" dirty="0"/>
              <a:t> </a:t>
            </a:r>
            <a:r>
              <a:rPr lang="es-ES" dirty="0" err="1"/>
              <a:t>own</a:t>
            </a:r>
            <a:r>
              <a:rPr lang="es-ES" dirty="0"/>
              <a:t> </a:t>
            </a:r>
            <a:r>
              <a:rPr lang="es-ES" dirty="0" err="1"/>
              <a:t>firm</a:t>
            </a:r>
            <a:r>
              <a:rPr lang="es-ES" dirty="0"/>
              <a:t>: </a:t>
            </a:r>
            <a:r>
              <a:rPr lang="es-ES" dirty="0" err="1"/>
              <a:t>The</a:t>
            </a:r>
            <a:r>
              <a:rPr lang="es-ES" dirty="0"/>
              <a:t> </a:t>
            </a:r>
            <a:r>
              <a:rPr lang="es-ES" dirty="0" err="1"/>
              <a:t>Trigger</a:t>
            </a:r>
            <a:endParaRPr lang="es-ES" dirty="0"/>
          </a:p>
          <a:p>
            <a:endParaRPr lang="es-ES" dirty="0"/>
          </a:p>
          <a:p>
            <a:r>
              <a:rPr lang="es-ES" dirty="0" err="1"/>
              <a:t>External</a:t>
            </a:r>
            <a:r>
              <a:rPr lang="es-ES" dirty="0"/>
              <a:t> </a:t>
            </a:r>
            <a:r>
              <a:rPr lang="es-ES" dirty="0" err="1"/>
              <a:t>provider</a:t>
            </a:r>
            <a:endParaRPr lang="es-ES" dirty="0"/>
          </a:p>
          <a:p>
            <a:endParaRPr lang="es-ES" dirty="0"/>
          </a:p>
          <a:p>
            <a:r>
              <a:rPr lang="es-ES" dirty="0"/>
              <a:t>Has </a:t>
            </a:r>
            <a:r>
              <a:rPr lang="es-ES" dirty="0" err="1"/>
              <a:t>innovative</a:t>
            </a:r>
            <a:r>
              <a:rPr lang="es-ES" dirty="0"/>
              <a:t> </a:t>
            </a:r>
            <a:r>
              <a:rPr lang="es-ES" dirty="0" err="1"/>
              <a:t>approach</a:t>
            </a:r>
            <a:r>
              <a:rPr lang="es-ES" dirty="0"/>
              <a:t> </a:t>
            </a:r>
            <a:r>
              <a:rPr lang="es-ES" dirty="0" err="1"/>
              <a:t>towards</a:t>
            </a:r>
            <a:r>
              <a:rPr lang="es-ES" dirty="0"/>
              <a:t> </a:t>
            </a:r>
            <a:r>
              <a:rPr lang="es-ES" dirty="0" err="1"/>
              <a:t>the</a:t>
            </a:r>
            <a:r>
              <a:rPr lang="es-ES" dirty="0"/>
              <a:t> </a:t>
            </a:r>
            <a:r>
              <a:rPr lang="es-ES" dirty="0" err="1"/>
              <a:t>press</a:t>
            </a:r>
            <a:r>
              <a:rPr lang="es-ES" dirty="0"/>
              <a:t> (personal </a:t>
            </a:r>
            <a:r>
              <a:rPr lang="es-ES" dirty="0" err="1"/>
              <a:t>contacts</a:t>
            </a:r>
            <a:r>
              <a:rPr lang="es-ES" dirty="0"/>
              <a:t>, </a:t>
            </a:r>
            <a:r>
              <a:rPr lang="es-ES" dirty="0" err="1"/>
              <a:t>content</a:t>
            </a:r>
            <a:r>
              <a:rPr lang="es-ES" dirty="0"/>
              <a:t>)</a:t>
            </a:r>
          </a:p>
          <a:p>
            <a:endParaRPr lang="es-ES" dirty="0"/>
          </a:p>
          <a:p>
            <a:r>
              <a:rPr lang="es-ES" dirty="0" err="1"/>
              <a:t>Is</a:t>
            </a:r>
            <a:r>
              <a:rPr lang="es-ES" dirty="0"/>
              <a:t> </a:t>
            </a:r>
            <a:r>
              <a:rPr lang="es-ES" dirty="0" err="1"/>
              <a:t>seen</a:t>
            </a:r>
            <a:r>
              <a:rPr lang="es-ES" dirty="0"/>
              <a:t> </a:t>
            </a:r>
            <a:r>
              <a:rPr lang="es-ES" dirty="0" err="1"/>
              <a:t>generally</a:t>
            </a:r>
            <a:r>
              <a:rPr lang="es-ES" dirty="0"/>
              <a:t> as more “</a:t>
            </a:r>
            <a:r>
              <a:rPr lang="es-ES" dirty="0" err="1"/>
              <a:t>objective</a:t>
            </a:r>
            <a:r>
              <a:rPr lang="es-ES" dirty="0"/>
              <a:t>”</a:t>
            </a:r>
          </a:p>
          <a:p>
            <a:endParaRPr lang="es-ES" dirty="0"/>
          </a:p>
          <a:p>
            <a:r>
              <a:rPr lang="es-ES" dirty="0" err="1"/>
              <a:t>Costs</a:t>
            </a:r>
            <a:r>
              <a:rPr lang="es-ES" dirty="0"/>
              <a:t> a </a:t>
            </a:r>
            <a:r>
              <a:rPr lang="es-ES" dirty="0" err="1"/>
              <a:t>fraction</a:t>
            </a:r>
            <a:r>
              <a:rPr lang="es-ES" dirty="0"/>
              <a:t> of a full-time </a:t>
            </a:r>
            <a:r>
              <a:rPr lang="es-ES" dirty="0" err="1"/>
              <a:t>employee</a:t>
            </a:r>
            <a:r>
              <a:rPr lang="es-ES" dirty="0"/>
              <a:t>, </a:t>
            </a:r>
            <a:r>
              <a:rPr lang="es-ES" u="sng" dirty="0"/>
              <a:t>and</a:t>
            </a:r>
            <a:r>
              <a:rPr lang="es-ES" dirty="0"/>
              <a:t> </a:t>
            </a:r>
            <a:r>
              <a:rPr lang="es-ES" dirty="0" err="1"/>
              <a:t>offers</a:t>
            </a:r>
            <a:r>
              <a:rPr lang="es-ES" dirty="0"/>
              <a:t> </a:t>
            </a:r>
            <a:r>
              <a:rPr lang="es-ES" dirty="0" err="1"/>
              <a:t>much</a:t>
            </a:r>
            <a:r>
              <a:rPr lang="es-ES" dirty="0"/>
              <a:t> </a:t>
            </a:r>
            <a:r>
              <a:rPr lang="es-ES" dirty="0" err="1"/>
              <a:t>better</a:t>
            </a:r>
            <a:r>
              <a:rPr lang="es-ES" dirty="0"/>
              <a:t> </a:t>
            </a:r>
            <a:r>
              <a:rPr lang="es-ES" dirty="0" err="1"/>
              <a:t>quality</a:t>
            </a:r>
            <a:endParaRPr lang="en-US" dirty="0"/>
          </a:p>
        </p:txBody>
      </p:sp>
      <p:sp>
        <p:nvSpPr>
          <p:cNvPr id="4" name="Foliennummernplatzhalter 3"/>
          <p:cNvSpPr>
            <a:spLocks noGrp="1"/>
          </p:cNvSpPr>
          <p:nvPr>
            <p:ph type="sldNum" sz="quarter" idx="12"/>
          </p:nvPr>
        </p:nvSpPr>
        <p:spPr/>
        <p:txBody>
          <a:bodyPr/>
          <a:lstStyle/>
          <a:p>
            <a:r>
              <a:rPr lang="de-CH" dirty="0"/>
              <a:t>11</a:t>
            </a:r>
          </a:p>
        </p:txBody>
      </p:sp>
    </p:spTree>
    <p:extLst>
      <p:ext uri="{BB962C8B-B14F-4D97-AF65-F5344CB8AC3E}">
        <p14:creationId xmlns:p14="http://schemas.microsoft.com/office/powerpoint/2010/main" val="468618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488889"/>
          </a:xfrm>
        </p:spPr>
        <p:txBody>
          <a:bodyPr>
            <a:normAutofit/>
          </a:bodyPr>
          <a:lstStyle/>
          <a:p>
            <a:pPr marL="342900" lvl="0" indent="-342900" eaLnBrk="0" fontAlgn="base" hangingPunct="0">
              <a:lnSpc>
                <a:spcPct val="100000"/>
              </a:lnSpc>
              <a:spcBef>
                <a:spcPct val="20000"/>
              </a:spcBef>
              <a:spcAft>
                <a:spcPct val="0"/>
              </a:spcAft>
            </a:pPr>
            <a:r>
              <a:rPr lang="es-ES" u="sng" dirty="0" err="1"/>
              <a:t>Four</a:t>
            </a:r>
            <a:r>
              <a:rPr lang="es-ES" u="sng" dirty="0"/>
              <a:t> </a:t>
            </a:r>
            <a:r>
              <a:rPr lang="es-ES" u="sng" dirty="0" err="1"/>
              <a:t>areas</a:t>
            </a:r>
            <a:r>
              <a:rPr lang="es-ES" u="sng" dirty="0"/>
              <a:t> </a:t>
            </a:r>
            <a:r>
              <a:rPr lang="es-ES" u="sng" dirty="0" err="1"/>
              <a:t>of</a:t>
            </a:r>
            <a:r>
              <a:rPr lang="es-ES" u="sng" dirty="0"/>
              <a:t> </a:t>
            </a:r>
            <a:r>
              <a:rPr lang="es-ES" u="sng" dirty="0" err="1"/>
              <a:t>Reformed</a:t>
            </a:r>
            <a:r>
              <a:rPr lang="es-ES" u="sng" dirty="0"/>
              <a:t> </a:t>
            </a:r>
            <a:r>
              <a:rPr lang="es-ES" u="sng" dirty="0" err="1"/>
              <a:t>Practices</a:t>
            </a:r>
            <a:r>
              <a:rPr lang="es-ES" u="sng" dirty="0"/>
              <a:t> (cont.)</a:t>
            </a:r>
            <a:endParaRPr lang="es-ES" u="sng" kern="0" dirty="0">
              <a:solidFill>
                <a:srgbClr val="000000">
                  <a:lumMod val="95000"/>
                  <a:lumOff val="5000"/>
                </a:srgbClr>
              </a:solidFill>
              <a:latin typeface="Trebuchet MS" pitchFamily="34" charset="0"/>
              <a:ea typeface="+mn-ea"/>
              <a:cs typeface="+mn-cs"/>
            </a:endParaRPr>
          </a:p>
        </p:txBody>
      </p:sp>
      <p:sp>
        <p:nvSpPr>
          <p:cNvPr id="3" name="Inhaltsplatzhalter 2"/>
          <p:cNvSpPr>
            <a:spLocks noGrp="1"/>
          </p:cNvSpPr>
          <p:nvPr>
            <p:ph idx="1"/>
          </p:nvPr>
        </p:nvSpPr>
        <p:spPr>
          <a:xfrm>
            <a:off x="628650" y="1206570"/>
            <a:ext cx="7886700" cy="4839230"/>
          </a:xfrm>
        </p:spPr>
        <p:txBody>
          <a:bodyPr>
            <a:normAutofit/>
          </a:bodyPr>
          <a:lstStyle/>
          <a:p>
            <a:pPr marL="0" indent="0">
              <a:buNone/>
            </a:pPr>
            <a:r>
              <a:rPr lang="es-ES" sz="2000" dirty="0"/>
              <a:t>3. </a:t>
            </a:r>
            <a:r>
              <a:rPr lang="es-ES" sz="2000" u="sng" dirty="0"/>
              <a:t>Modern </a:t>
            </a:r>
            <a:r>
              <a:rPr lang="es-ES" sz="2000" u="sng" dirty="0" err="1"/>
              <a:t>pedagogy</a:t>
            </a:r>
            <a:r>
              <a:rPr lang="es-ES" sz="2000" u="sng" dirty="0"/>
              <a:t>, </a:t>
            </a:r>
            <a:r>
              <a:rPr lang="es-ES" sz="2000" u="sng" dirty="0" err="1"/>
              <a:t>based</a:t>
            </a:r>
            <a:r>
              <a:rPr lang="es-ES" sz="2000" u="sng" dirty="0"/>
              <a:t> </a:t>
            </a:r>
            <a:r>
              <a:rPr lang="es-ES" sz="2000" u="sng" dirty="0" err="1"/>
              <a:t>on</a:t>
            </a:r>
            <a:r>
              <a:rPr lang="es-ES" sz="2000" u="sng" dirty="0"/>
              <a:t> </a:t>
            </a:r>
            <a:r>
              <a:rPr lang="es-ES" sz="2000" u="sng" dirty="0" err="1"/>
              <a:t>discussions</a:t>
            </a:r>
            <a:r>
              <a:rPr lang="es-ES" sz="2000" u="sng" dirty="0"/>
              <a:t> </a:t>
            </a:r>
            <a:r>
              <a:rPr lang="es-ES" sz="2000" u="sng" dirty="0" err="1"/>
              <a:t>around</a:t>
            </a:r>
            <a:r>
              <a:rPr lang="es-ES" sz="2000" u="sng" dirty="0"/>
              <a:t> </a:t>
            </a:r>
            <a:r>
              <a:rPr lang="es-ES" sz="2000" u="sng" dirty="0" err="1"/>
              <a:t>key</a:t>
            </a:r>
            <a:r>
              <a:rPr lang="es-ES" sz="2000" u="sng" dirty="0"/>
              <a:t> </a:t>
            </a:r>
            <a:r>
              <a:rPr lang="es-ES" sz="2000" u="sng" dirty="0" err="1"/>
              <a:t>dilemmas</a:t>
            </a:r>
            <a:endParaRPr lang="en-US" sz="2000" u="sng" dirty="0"/>
          </a:p>
          <a:p>
            <a:pPr marL="457200" indent="-457200">
              <a:buFont typeface="+mj-lt"/>
              <a:buAutoNum type="alphaLcParenR"/>
            </a:pPr>
            <a:r>
              <a:rPr lang="es-ES" u="sng" dirty="0"/>
              <a:t>K</a:t>
            </a:r>
            <a:r>
              <a:rPr lang="en-US" u="sng" dirty="0" err="1"/>
              <a:t>ey</a:t>
            </a:r>
            <a:r>
              <a:rPr lang="en-US" u="sng" dirty="0"/>
              <a:t> stakeholders</a:t>
            </a:r>
            <a:endParaRPr lang="en-US" sz="2000" u="sng" dirty="0"/>
          </a:p>
          <a:p>
            <a:pPr marL="457200" lvl="1" indent="0">
              <a:buNone/>
            </a:pPr>
            <a:r>
              <a:rPr lang="en-US" sz="2000" dirty="0"/>
              <a:t>Students:  - active discussions of cutting-edge dilemmas</a:t>
            </a:r>
          </a:p>
          <a:p>
            <a:pPr marL="457200" lvl="1" indent="0">
              <a:buNone/>
            </a:pPr>
            <a:r>
              <a:rPr lang="en-US" sz="2000" dirty="0"/>
              <a:t>                   - learn from fellow students </a:t>
            </a:r>
          </a:p>
          <a:p>
            <a:pPr marL="457200" lvl="1" indent="0">
              <a:buNone/>
            </a:pPr>
            <a:r>
              <a:rPr lang="en-US" sz="2000" dirty="0"/>
              <a:t>Professor: new ways to learn</a:t>
            </a:r>
          </a:p>
          <a:p>
            <a:pPr marL="457200" lvl="1" indent="0">
              <a:buNone/>
            </a:pPr>
            <a:r>
              <a:rPr lang="en-US" dirty="0"/>
              <a:t>Academic Institution</a:t>
            </a:r>
            <a:r>
              <a:rPr lang="en-US" sz="2000" dirty="0"/>
              <a:t>’s leadership: less expensive class-room facilities</a:t>
            </a:r>
          </a:p>
          <a:p>
            <a:pPr marL="457200" lvl="1" indent="0">
              <a:buNone/>
            </a:pPr>
            <a:endParaRPr lang="en-US" dirty="0"/>
          </a:p>
          <a:p>
            <a:pPr marL="457200" lvl="1" indent="0">
              <a:buNone/>
            </a:pPr>
            <a:r>
              <a:rPr lang="en-US" sz="2000" dirty="0"/>
              <a:t>Note: </a:t>
            </a:r>
            <a:r>
              <a:rPr lang="en-US" sz="2000" u="sng" dirty="0"/>
              <a:t>Power of Diversity</a:t>
            </a:r>
            <a:r>
              <a:rPr lang="en-US" sz="2000" dirty="0"/>
              <a:t>: differences among the participants regarding experiences/values/outlooks/philosophies, …</a:t>
            </a:r>
          </a:p>
          <a:p>
            <a:pPr marL="800100" lvl="1" indent="-342900">
              <a:buFont typeface="Arial" panose="020B0604020202020204" pitchFamily="34" charset="0"/>
              <a:buChar char="•"/>
            </a:pPr>
            <a:r>
              <a:rPr lang="en-US" sz="2000" dirty="0"/>
              <a:t>Key with positive tension</a:t>
            </a:r>
          </a:p>
          <a:p>
            <a:pPr marL="800100" lvl="1" indent="-342900">
              <a:buFont typeface="Arial" panose="020B0604020202020204" pitchFamily="34" charset="0"/>
              <a:buChar char="•"/>
            </a:pPr>
            <a:r>
              <a:rPr lang="en-US" sz="2000" dirty="0"/>
              <a:t>But, avoid dogmatism, “winners vs </a:t>
            </a:r>
            <a:r>
              <a:rPr lang="en-US" sz="2000" dirty="0" err="1"/>
              <a:t>loosers</a:t>
            </a:r>
            <a:r>
              <a:rPr lang="en-US" sz="2000" dirty="0"/>
              <a:t>”</a:t>
            </a:r>
          </a:p>
          <a:p>
            <a:pPr marL="800100" lvl="1" indent="-342900">
              <a:buFont typeface="Arial" panose="020B0604020202020204" pitchFamily="34" charset="0"/>
              <a:buChar char="•"/>
            </a:pPr>
            <a:r>
              <a:rPr lang="en-US" sz="2000" dirty="0"/>
              <a:t>Develop a few basic principles that all can agree upon.</a:t>
            </a:r>
          </a:p>
        </p:txBody>
      </p:sp>
      <p:sp>
        <p:nvSpPr>
          <p:cNvPr id="4" name="Foliennummernplatzhalter 3"/>
          <p:cNvSpPr>
            <a:spLocks noGrp="1"/>
          </p:cNvSpPr>
          <p:nvPr>
            <p:ph type="sldNum" sz="quarter" idx="12"/>
          </p:nvPr>
        </p:nvSpPr>
        <p:spPr/>
        <p:txBody>
          <a:bodyPr/>
          <a:lstStyle/>
          <a:p>
            <a:r>
              <a:rPr lang="de-CH" dirty="0"/>
              <a:t>12</a:t>
            </a:r>
          </a:p>
        </p:txBody>
      </p:sp>
    </p:spTree>
    <p:extLst>
      <p:ext uri="{BB962C8B-B14F-4D97-AF65-F5344CB8AC3E}">
        <p14:creationId xmlns:p14="http://schemas.microsoft.com/office/powerpoint/2010/main" val="2114466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s-ES" u="sng" dirty="0" err="1"/>
              <a:t>Four</a:t>
            </a:r>
            <a:r>
              <a:rPr lang="es-ES" u="sng" dirty="0"/>
              <a:t> </a:t>
            </a:r>
            <a:r>
              <a:rPr lang="es-ES" u="sng" dirty="0" err="1"/>
              <a:t>areas</a:t>
            </a:r>
            <a:r>
              <a:rPr lang="es-ES" u="sng" dirty="0"/>
              <a:t> </a:t>
            </a:r>
            <a:r>
              <a:rPr lang="es-ES" u="sng" dirty="0" err="1"/>
              <a:t>of</a:t>
            </a:r>
            <a:r>
              <a:rPr lang="es-ES" u="sng" dirty="0"/>
              <a:t> </a:t>
            </a:r>
            <a:r>
              <a:rPr lang="es-ES" u="sng" dirty="0" err="1"/>
              <a:t>Reformed</a:t>
            </a:r>
            <a:r>
              <a:rPr lang="es-ES" u="sng" dirty="0"/>
              <a:t> </a:t>
            </a:r>
            <a:r>
              <a:rPr lang="es-ES" u="sng" dirty="0" err="1"/>
              <a:t>Practices</a:t>
            </a:r>
            <a:r>
              <a:rPr lang="es-ES" u="sng" dirty="0"/>
              <a:t> (cont.) </a:t>
            </a:r>
            <a:endParaRPr lang="en-US" u="sng" dirty="0"/>
          </a:p>
        </p:txBody>
      </p:sp>
      <p:sp>
        <p:nvSpPr>
          <p:cNvPr id="3" name="Inhaltsplatzhalter 2"/>
          <p:cNvSpPr>
            <a:spLocks noGrp="1"/>
          </p:cNvSpPr>
          <p:nvPr>
            <p:ph idx="1"/>
          </p:nvPr>
        </p:nvSpPr>
        <p:spPr>
          <a:xfrm>
            <a:off x="628650" y="1132451"/>
            <a:ext cx="7886700" cy="4839230"/>
          </a:xfrm>
        </p:spPr>
        <p:txBody>
          <a:bodyPr>
            <a:normAutofit/>
          </a:bodyPr>
          <a:lstStyle/>
          <a:p>
            <a:pPr marL="0" indent="0">
              <a:buNone/>
            </a:pPr>
            <a:r>
              <a:rPr lang="en-US" sz="2000" dirty="0"/>
              <a:t>b) </a:t>
            </a:r>
            <a:r>
              <a:rPr lang="en-US" sz="2000" u="sng" dirty="0"/>
              <a:t>Innovations</a:t>
            </a:r>
          </a:p>
          <a:p>
            <a:pPr marL="800100" lvl="1" indent="-342900">
              <a:buFont typeface="Arial" panose="020B0604020202020204" pitchFamily="34" charset="0"/>
              <a:buChar char="•"/>
            </a:pPr>
            <a:r>
              <a:rPr lang="en-US" sz="2000" dirty="0"/>
              <a:t>“Flat floor” classrooms, round tables, no pulpit for the professor</a:t>
            </a:r>
          </a:p>
          <a:p>
            <a:pPr marL="800100" lvl="1" indent="-342900">
              <a:buFont typeface="Arial" panose="020B0604020202020204" pitchFamily="34" charset="0"/>
              <a:buChar char="•"/>
            </a:pPr>
            <a:r>
              <a:rPr lang="en-US" sz="2000" dirty="0"/>
              <a:t>Time-spending:  </a:t>
            </a:r>
          </a:p>
          <a:p>
            <a:pPr marL="1257300" lvl="2" indent="-342900">
              <a:buFont typeface="Arial" panose="020B0604020202020204" pitchFamily="34" charset="0"/>
              <a:buChar char="•"/>
            </a:pPr>
            <a:r>
              <a:rPr lang="en-US" sz="2000" dirty="0"/>
              <a:t>1/3 on the professor to present key dilemmas</a:t>
            </a:r>
          </a:p>
          <a:p>
            <a:pPr marL="1257300" lvl="2" indent="-342900">
              <a:buFont typeface="Arial" panose="020B0604020202020204" pitchFamily="34" charset="0"/>
              <a:buChar char="•"/>
            </a:pPr>
            <a:r>
              <a:rPr lang="en-US" sz="2000" dirty="0"/>
              <a:t>1/3 on group discussion; in class-room, at each table</a:t>
            </a:r>
          </a:p>
          <a:p>
            <a:pPr marL="1257300" lvl="2" indent="-342900">
              <a:buFont typeface="Arial" panose="020B0604020202020204" pitchFamily="34" charset="0"/>
              <a:buChar char="•"/>
            </a:pPr>
            <a:r>
              <a:rPr lang="en-US" sz="2000" dirty="0"/>
              <a:t>1/3 on plenary discussion/synthesis: the professor is catalyst</a:t>
            </a:r>
          </a:p>
          <a:p>
            <a:pPr marL="0" indent="0">
              <a:buNone/>
            </a:pPr>
            <a:r>
              <a:rPr lang="en-US" sz="2000" dirty="0"/>
              <a:t>	            - the results are written on the walls, ant the students</a:t>
            </a:r>
          </a:p>
          <a:p>
            <a:pPr marL="0" indent="0">
              <a:buNone/>
            </a:pPr>
            <a:r>
              <a:rPr lang="en-US" sz="2000" dirty="0"/>
              <a:t>	               take pictures of this with their mobile phones</a:t>
            </a:r>
          </a:p>
          <a:p>
            <a:endParaRPr lang="en-US" sz="2000" dirty="0"/>
          </a:p>
          <a:p>
            <a:pPr marL="0" indent="0">
              <a:buNone/>
            </a:pPr>
            <a:r>
              <a:rPr lang="en-US" sz="2000" dirty="0"/>
              <a:t>c)  </a:t>
            </a:r>
            <a:r>
              <a:rPr lang="en-US" sz="2000" u="sng" dirty="0"/>
              <a:t>Communication</a:t>
            </a:r>
          </a:p>
          <a:p>
            <a:pPr marL="800100" lvl="1" indent="-342900">
              <a:buFont typeface="Arial" panose="020B0604020202020204" pitchFamily="34" charset="0"/>
              <a:buChar char="•"/>
            </a:pPr>
            <a:r>
              <a:rPr lang="en-US" sz="2000" dirty="0"/>
              <a:t>web, social media and also advertising, brochures: less costs</a:t>
            </a:r>
          </a:p>
          <a:p>
            <a:pPr lvl="1"/>
            <a:r>
              <a:rPr lang="es-ES" dirty="0"/>
              <a:t>	</a:t>
            </a:r>
            <a:r>
              <a:rPr lang="en-US" dirty="0"/>
              <a:t>All participants are encouraged to “share” in their own networks.</a:t>
            </a:r>
            <a:endParaRPr lang="en-US" sz="2000" dirty="0"/>
          </a:p>
          <a:p>
            <a:endParaRPr lang="en-US" sz="2000" dirty="0"/>
          </a:p>
        </p:txBody>
      </p:sp>
      <p:sp>
        <p:nvSpPr>
          <p:cNvPr id="4" name="Foliennummernplatzhalter 3"/>
          <p:cNvSpPr>
            <a:spLocks noGrp="1"/>
          </p:cNvSpPr>
          <p:nvPr>
            <p:ph type="sldNum" sz="quarter" idx="12"/>
          </p:nvPr>
        </p:nvSpPr>
        <p:spPr/>
        <p:txBody>
          <a:bodyPr/>
          <a:lstStyle/>
          <a:p>
            <a:r>
              <a:rPr lang="de-CH" dirty="0"/>
              <a:t>13</a:t>
            </a:r>
          </a:p>
        </p:txBody>
      </p:sp>
    </p:spTree>
    <p:extLst>
      <p:ext uri="{BB962C8B-B14F-4D97-AF65-F5344CB8AC3E}">
        <p14:creationId xmlns:p14="http://schemas.microsoft.com/office/powerpoint/2010/main" val="2674295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s-ES" dirty="0" err="1"/>
              <a:t>Example</a:t>
            </a:r>
            <a:r>
              <a:rPr lang="es-ES" dirty="0"/>
              <a:t>: New </a:t>
            </a:r>
            <a:r>
              <a:rPr lang="es-ES" dirty="0" err="1"/>
              <a:t>classrooms</a:t>
            </a:r>
            <a:endParaRPr lang="en-US" dirty="0"/>
          </a:p>
        </p:txBody>
      </p:sp>
      <p:sp>
        <p:nvSpPr>
          <p:cNvPr id="3" name="Inhaltsplatzhalter 2"/>
          <p:cNvSpPr>
            <a:spLocks noGrp="1"/>
          </p:cNvSpPr>
          <p:nvPr>
            <p:ph idx="1"/>
          </p:nvPr>
        </p:nvSpPr>
        <p:spPr/>
        <p:txBody>
          <a:bodyPr/>
          <a:lstStyle/>
          <a:p>
            <a:endParaRPr lang="es-ES" dirty="0"/>
          </a:p>
          <a:p>
            <a:r>
              <a:rPr lang="es-ES" dirty="0"/>
              <a:t>Flat </a:t>
            </a:r>
            <a:r>
              <a:rPr lang="es-ES" dirty="0" err="1"/>
              <a:t>floors</a:t>
            </a:r>
            <a:r>
              <a:rPr lang="es-ES" dirty="0"/>
              <a:t>, round tables (</a:t>
            </a:r>
            <a:r>
              <a:rPr lang="es-ES" dirty="0" err="1"/>
              <a:t>say</a:t>
            </a:r>
            <a:r>
              <a:rPr lang="es-ES" dirty="0"/>
              <a:t> 5, </a:t>
            </a:r>
            <a:r>
              <a:rPr lang="es-ES" dirty="0" err="1"/>
              <a:t>with</a:t>
            </a:r>
            <a:r>
              <a:rPr lang="es-ES" dirty="0"/>
              <a:t> </a:t>
            </a:r>
            <a:r>
              <a:rPr lang="es-ES" dirty="0" err="1"/>
              <a:t>say</a:t>
            </a:r>
            <a:r>
              <a:rPr lang="es-ES" dirty="0"/>
              <a:t> 7 </a:t>
            </a:r>
            <a:r>
              <a:rPr lang="es-ES" dirty="0" err="1"/>
              <a:t>students</a:t>
            </a:r>
            <a:r>
              <a:rPr lang="es-ES" dirty="0"/>
              <a:t> at </a:t>
            </a:r>
            <a:r>
              <a:rPr lang="es-ES" dirty="0" err="1"/>
              <a:t>each</a:t>
            </a:r>
            <a:r>
              <a:rPr lang="es-ES" dirty="0"/>
              <a:t>)</a:t>
            </a:r>
          </a:p>
          <a:p>
            <a:r>
              <a:rPr lang="es-ES" dirty="0"/>
              <a:t>D</a:t>
            </a:r>
            <a:r>
              <a:rPr lang="en-US" dirty="0" err="1"/>
              <a:t>iscussion</a:t>
            </a:r>
            <a:r>
              <a:rPr lang="en-US" dirty="0"/>
              <a:t> format</a:t>
            </a:r>
            <a:endParaRPr lang="es-ES" dirty="0"/>
          </a:p>
          <a:p>
            <a:r>
              <a:rPr lang="es-ES" dirty="0"/>
              <a:t>S</a:t>
            </a:r>
            <a:r>
              <a:rPr lang="en-US" dirty="0"/>
              <a:t>mall groups of students (say, 30)</a:t>
            </a:r>
          </a:p>
          <a:p>
            <a:endParaRPr lang="es-ES" dirty="0"/>
          </a:p>
          <a:p>
            <a:r>
              <a:rPr lang="es-ES" dirty="0"/>
              <a:t>P</a:t>
            </a:r>
            <a:r>
              <a:rPr lang="en-US" dirty="0" err="1"/>
              <a:t>lenty</a:t>
            </a:r>
            <a:r>
              <a:rPr lang="en-US" dirty="0"/>
              <a:t> of space for writing, on the walls</a:t>
            </a:r>
          </a:p>
          <a:p>
            <a:endParaRPr lang="es-ES" dirty="0"/>
          </a:p>
          <a:p>
            <a:pPr marL="0" indent="0">
              <a:buNone/>
            </a:pPr>
            <a:r>
              <a:rPr lang="es-ES" dirty="0"/>
              <a:t>N</a:t>
            </a:r>
            <a:r>
              <a:rPr lang="en-US" dirty="0" err="1"/>
              <a:t>ote</a:t>
            </a:r>
            <a:r>
              <a:rPr lang="en-US" dirty="0"/>
              <a:t>: Quality vs Low Cost! (Large classrooms are typically more </a:t>
            </a:r>
          </a:p>
          <a:p>
            <a:pPr marL="0" indent="0">
              <a:buNone/>
            </a:pPr>
            <a:r>
              <a:rPr lang="en-US" dirty="0"/>
              <a:t>           cost-effective, but, are they “good enough”?)</a:t>
            </a:r>
          </a:p>
        </p:txBody>
      </p:sp>
      <p:sp>
        <p:nvSpPr>
          <p:cNvPr id="4" name="Foliennummernplatzhalter 3"/>
          <p:cNvSpPr>
            <a:spLocks noGrp="1"/>
          </p:cNvSpPr>
          <p:nvPr>
            <p:ph type="sldNum" sz="quarter" idx="12"/>
          </p:nvPr>
        </p:nvSpPr>
        <p:spPr/>
        <p:txBody>
          <a:bodyPr/>
          <a:lstStyle/>
          <a:p>
            <a:r>
              <a:rPr lang="de-CH" dirty="0"/>
              <a:t>14</a:t>
            </a:r>
          </a:p>
        </p:txBody>
      </p:sp>
    </p:spTree>
    <p:extLst>
      <p:ext uri="{BB962C8B-B14F-4D97-AF65-F5344CB8AC3E}">
        <p14:creationId xmlns:p14="http://schemas.microsoft.com/office/powerpoint/2010/main" val="173847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s-ES" u="sng" dirty="0" err="1"/>
              <a:t>Four</a:t>
            </a:r>
            <a:r>
              <a:rPr lang="es-ES" u="sng" dirty="0"/>
              <a:t> </a:t>
            </a:r>
            <a:r>
              <a:rPr lang="es-ES" u="sng" dirty="0" err="1"/>
              <a:t>areas</a:t>
            </a:r>
            <a:r>
              <a:rPr lang="es-ES" u="sng" dirty="0"/>
              <a:t> </a:t>
            </a:r>
            <a:r>
              <a:rPr lang="es-ES" u="sng" dirty="0" err="1"/>
              <a:t>of</a:t>
            </a:r>
            <a:r>
              <a:rPr lang="es-ES" u="sng" dirty="0"/>
              <a:t> </a:t>
            </a:r>
            <a:r>
              <a:rPr lang="es-ES" u="sng" dirty="0" err="1"/>
              <a:t>Reformed</a:t>
            </a:r>
            <a:r>
              <a:rPr lang="es-ES" u="sng" dirty="0"/>
              <a:t> </a:t>
            </a:r>
            <a:r>
              <a:rPr lang="es-ES" u="sng" dirty="0" err="1"/>
              <a:t>Practices</a:t>
            </a:r>
            <a:r>
              <a:rPr lang="es-ES" u="sng" dirty="0"/>
              <a:t> (cont.)</a:t>
            </a:r>
            <a:endParaRPr lang="en-US" u="sng" dirty="0"/>
          </a:p>
        </p:txBody>
      </p:sp>
      <p:sp>
        <p:nvSpPr>
          <p:cNvPr id="3" name="Inhaltsplatzhalter 2"/>
          <p:cNvSpPr>
            <a:spLocks noGrp="1"/>
          </p:cNvSpPr>
          <p:nvPr>
            <p:ph idx="1"/>
          </p:nvPr>
        </p:nvSpPr>
        <p:spPr>
          <a:xfrm>
            <a:off x="628650" y="1058333"/>
            <a:ext cx="7886700" cy="5068624"/>
          </a:xfrm>
        </p:spPr>
        <p:txBody>
          <a:bodyPr>
            <a:normAutofit fontScale="92500" lnSpcReduction="20000"/>
          </a:bodyPr>
          <a:lstStyle/>
          <a:p>
            <a:pPr marL="0" indent="0">
              <a:buNone/>
            </a:pPr>
            <a:r>
              <a:rPr lang="es-ES" dirty="0"/>
              <a:t>4. </a:t>
            </a:r>
            <a:r>
              <a:rPr lang="es-ES" u="sng" dirty="0" err="1"/>
              <a:t>Modularized</a:t>
            </a:r>
            <a:r>
              <a:rPr lang="es-ES" u="sng" dirty="0"/>
              <a:t> </a:t>
            </a:r>
            <a:r>
              <a:rPr lang="es-ES" u="sng" dirty="0" err="1"/>
              <a:t>Curriculum</a:t>
            </a:r>
            <a:endParaRPr lang="es-ES" u="sng" dirty="0"/>
          </a:p>
          <a:p>
            <a:pPr marL="0" indent="0">
              <a:lnSpc>
                <a:spcPct val="110000"/>
              </a:lnSpc>
              <a:buNone/>
            </a:pPr>
            <a:endParaRPr lang="en-US" sz="2000" dirty="0"/>
          </a:p>
          <a:p>
            <a:pPr marL="0" indent="0">
              <a:buNone/>
            </a:pPr>
            <a:r>
              <a:rPr lang="en-US" sz="2000" dirty="0"/>
              <a:t>a) </a:t>
            </a:r>
            <a:r>
              <a:rPr lang="en-US" sz="2000" u="sng" dirty="0"/>
              <a:t>Students</a:t>
            </a:r>
          </a:p>
          <a:p>
            <a:pPr marL="800100" lvl="1" indent="-342900">
              <a:buFont typeface="Arial" panose="020B0604020202020204" pitchFamily="34" charset="0"/>
              <a:buChar char="•"/>
            </a:pPr>
            <a:r>
              <a:rPr lang="en-US" dirty="0"/>
              <a:t>The good ones want to keep job </a:t>
            </a:r>
            <a:r>
              <a:rPr lang="en-US" u="sng" dirty="0"/>
              <a:t>and</a:t>
            </a:r>
            <a:r>
              <a:rPr lang="en-US" dirty="0"/>
              <a:t> also study. They must have</a:t>
            </a:r>
          </a:p>
          <a:p>
            <a:pPr lvl="1"/>
            <a:r>
              <a:rPr lang="es-ES" dirty="0"/>
              <a:t>       </a:t>
            </a:r>
            <a:r>
              <a:rPr lang="es-ES" dirty="0" err="1"/>
              <a:t>flexibility</a:t>
            </a:r>
            <a:endParaRPr lang="en-US" dirty="0"/>
          </a:p>
          <a:p>
            <a:pPr marL="800100" lvl="1" indent="-342900">
              <a:buFont typeface="Arial" panose="020B0604020202020204" pitchFamily="34" charset="0"/>
              <a:buChar char="•"/>
            </a:pPr>
            <a:r>
              <a:rPr lang="en-US" dirty="0"/>
              <a:t>Ability to study the basics alone, at home, largely via modern IT, and</a:t>
            </a:r>
          </a:p>
          <a:p>
            <a:pPr marL="800100" lvl="1" indent="-342900">
              <a:buFont typeface="Arial" panose="020B0604020202020204" pitchFamily="34" charset="0"/>
              <a:buChar char="•"/>
            </a:pPr>
            <a:r>
              <a:rPr lang="en-US" dirty="0"/>
              <a:t>Intensive discussions at school with focus on key dilemmas</a:t>
            </a:r>
          </a:p>
          <a:p>
            <a:pPr marL="800100" lvl="1" indent="-342900">
              <a:buFont typeface="Arial" panose="020B0604020202020204" pitchFamily="34" charset="0"/>
              <a:buChar char="•"/>
            </a:pPr>
            <a:r>
              <a:rPr lang="es-ES" dirty="0"/>
              <a:t>(</a:t>
            </a:r>
            <a:r>
              <a:rPr lang="es-ES" dirty="0" err="1"/>
              <a:t>Blended</a:t>
            </a:r>
            <a:r>
              <a:rPr lang="es-ES" dirty="0"/>
              <a:t> </a:t>
            </a:r>
            <a:r>
              <a:rPr lang="es-ES" dirty="0" err="1"/>
              <a:t>learning</a:t>
            </a:r>
            <a:r>
              <a:rPr lang="es-ES" dirty="0"/>
              <a:t>)</a:t>
            </a:r>
            <a:endParaRPr lang="en-US" dirty="0"/>
          </a:p>
          <a:p>
            <a:endParaRPr lang="en-US" sz="2000" dirty="0"/>
          </a:p>
          <a:p>
            <a:pPr marL="0" indent="0">
              <a:buNone/>
            </a:pPr>
            <a:r>
              <a:rPr lang="en-US" sz="2000" dirty="0"/>
              <a:t>b) </a:t>
            </a:r>
            <a:r>
              <a:rPr lang="en-US" sz="2000" u="sng" dirty="0"/>
              <a:t>Innovations</a:t>
            </a:r>
          </a:p>
          <a:p>
            <a:pPr marL="800100" lvl="1" indent="-342900">
              <a:buFont typeface="Arial" panose="020B0604020202020204" pitchFamily="34" charset="0"/>
              <a:buChar char="•"/>
            </a:pPr>
            <a:r>
              <a:rPr lang="en-US" dirty="0"/>
              <a:t>Modularized: short; intensive workshops</a:t>
            </a:r>
          </a:p>
          <a:p>
            <a:pPr marL="800100" lvl="1" indent="-342900">
              <a:buFont typeface="Arial" panose="020B0604020202020204" pitchFamily="34" charset="0"/>
              <a:buChar char="•"/>
            </a:pPr>
            <a:r>
              <a:rPr lang="en-US" dirty="0"/>
              <a:t>Flexible curriculum: length of study program varies for each student</a:t>
            </a:r>
          </a:p>
          <a:p>
            <a:pPr marL="800100" lvl="1" indent="-342900">
              <a:buFont typeface="Arial" panose="020B0604020202020204" pitchFamily="34" charset="0"/>
              <a:buChar char="•"/>
            </a:pPr>
            <a:r>
              <a:rPr lang="es-ES" dirty="0" err="1"/>
              <a:t>It-based</a:t>
            </a:r>
            <a:r>
              <a:rPr lang="es-ES" dirty="0"/>
              <a:t> </a:t>
            </a:r>
            <a:r>
              <a:rPr lang="es-ES" dirty="0" err="1"/>
              <a:t>learning</a:t>
            </a:r>
            <a:r>
              <a:rPr lang="es-ES" dirty="0"/>
              <a:t> </a:t>
            </a:r>
            <a:r>
              <a:rPr lang="es-ES" dirty="0" err="1"/>
              <a:t>materials</a:t>
            </a:r>
            <a:endParaRPr lang="en-US" dirty="0"/>
          </a:p>
          <a:p>
            <a:endParaRPr lang="en-US" dirty="0"/>
          </a:p>
          <a:p>
            <a:pPr marL="0" indent="0">
              <a:buNone/>
            </a:pPr>
            <a:r>
              <a:rPr lang="en-US" sz="2000" dirty="0"/>
              <a:t>c) </a:t>
            </a:r>
            <a:r>
              <a:rPr lang="en-US" sz="2000" u="sng" dirty="0"/>
              <a:t>Communication</a:t>
            </a:r>
          </a:p>
          <a:p>
            <a:pPr marL="800100" lvl="1" indent="-342900">
              <a:buFont typeface="Arial" panose="020B0604020202020204" pitchFamily="34" charset="0"/>
              <a:buChar char="•"/>
            </a:pPr>
            <a:r>
              <a:rPr lang="en-US" dirty="0"/>
              <a:t>Web, social media, and also advertising brochures- The “new” approach must be effectively communicated!</a:t>
            </a:r>
          </a:p>
          <a:p>
            <a:endParaRPr lang="en-US" sz="2000" dirty="0"/>
          </a:p>
        </p:txBody>
      </p:sp>
      <p:sp>
        <p:nvSpPr>
          <p:cNvPr id="4" name="Foliennummernplatzhalter 3"/>
          <p:cNvSpPr>
            <a:spLocks noGrp="1"/>
          </p:cNvSpPr>
          <p:nvPr>
            <p:ph type="sldNum" sz="quarter" idx="12"/>
          </p:nvPr>
        </p:nvSpPr>
        <p:spPr/>
        <p:txBody>
          <a:bodyPr/>
          <a:lstStyle/>
          <a:p>
            <a:r>
              <a:rPr lang="de-CH" dirty="0"/>
              <a:t>15</a:t>
            </a:r>
          </a:p>
        </p:txBody>
      </p:sp>
    </p:spTree>
    <p:extLst>
      <p:ext uri="{BB962C8B-B14F-4D97-AF65-F5344CB8AC3E}">
        <p14:creationId xmlns:p14="http://schemas.microsoft.com/office/powerpoint/2010/main" val="159061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s-ES" u="sng" dirty="0" err="1"/>
              <a:t>Example</a:t>
            </a:r>
            <a:r>
              <a:rPr lang="es-ES" u="sng" dirty="0"/>
              <a:t>: </a:t>
            </a:r>
            <a:r>
              <a:rPr lang="es-ES" u="sng" dirty="0" err="1"/>
              <a:t>modern</a:t>
            </a:r>
            <a:r>
              <a:rPr lang="es-ES" u="sng" dirty="0"/>
              <a:t> </a:t>
            </a:r>
            <a:r>
              <a:rPr lang="es-ES" u="sng" dirty="0" err="1"/>
              <a:t>pedagogy</a:t>
            </a:r>
            <a:endParaRPr lang="en-US" u="sng" dirty="0"/>
          </a:p>
        </p:txBody>
      </p:sp>
      <p:sp>
        <p:nvSpPr>
          <p:cNvPr id="3" name="Inhaltsplatzhalter 2"/>
          <p:cNvSpPr>
            <a:spLocks noGrp="1"/>
          </p:cNvSpPr>
          <p:nvPr>
            <p:ph idx="1"/>
          </p:nvPr>
        </p:nvSpPr>
        <p:spPr/>
        <p:txBody>
          <a:bodyPr/>
          <a:lstStyle/>
          <a:p>
            <a:r>
              <a:rPr lang="es-ES" dirty="0" err="1"/>
              <a:t>The</a:t>
            </a:r>
            <a:r>
              <a:rPr lang="es-ES" dirty="0"/>
              <a:t> </a:t>
            </a:r>
            <a:r>
              <a:rPr lang="es-ES" dirty="0" err="1"/>
              <a:t>Professor</a:t>
            </a:r>
            <a:r>
              <a:rPr lang="es-ES" dirty="0"/>
              <a:t> </a:t>
            </a:r>
            <a:r>
              <a:rPr lang="es-ES" dirty="0" err="1"/>
              <a:t>is</a:t>
            </a:r>
            <a:r>
              <a:rPr lang="es-ES" dirty="0"/>
              <a:t> </a:t>
            </a:r>
            <a:r>
              <a:rPr lang="es-ES" dirty="0" err="1"/>
              <a:t>now</a:t>
            </a:r>
            <a:r>
              <a:rPr lang="es-ES" dirty="0"/>
              <a:t> a “conductor” – </a:t>
            </a:r>
            <a:r>
              <a:rPr lang="es-ES" dirty="0" err="1"/>
              <a:t>two-way</a:t>
            </a:r>
            <a:r>
              <a:rPr lang="es-ES" dirty="0"/>
              <a:t> </a:t>
            </a:r>
            <a:r>
              <a:rPr lang="es-ES" dirty="0" err="1"/>
              <a:t>communication</a:t>
            </a:r>
            <a:r>
              <a:rPr lang="es-ES" dirty="0"/>
              <a:t> vs </a:t>
            </a:r>
            <a:r>
              <a:rPr lang="es-ES" dirty="0" err="1"/>
              <a:t>the</a:t>
            </a:r>
            <a:r>
              <a:rPr lang="es-ES" dirty="0"/>
              <a:t> </a:t>
            </a:r>
            <a:r>
              <a:rPr lang="es-ES" dirty="0" err="1"/>
              <a:t>traditional</a:t>
            </a:r>
            <a:r>
              <a:rPr lang="es-ES" dirty="0"/>
              <a:t> </a:t>
            </a:r>
            <a:r>
              <a:rPr lang="es-ES" dirty="0" err="1"/>
              <a:t>one-way</a:t>
            </a:r>
            <a:endParaRPr lang="es-ES" dirty="0"/>
          </a:p>
          <a:p>
            <a:pPr marL="0" indent="0">
              <a:buNone/>
            </a:pPr>
            <a:endParaRPr lang="es-ES" dirty="0"/>
          </a:p>
          <a:p>
            <a:r>
              <a:rPr lang="es-ES" dirty="0"/>
              <a:t>S</a:t>
            </a:r>
            <a:r>
              <a:rPr lang="en-US" dirty="0" err="1"/>
              <a:t>equence</a:t>
            </a:r>
            <a:r>
              <a:rPr lang="en-US" dirty="0"/>
              <a:t> of workshops up to each student</a:t>
            </a:r>
          </a:p>
          <a:p>
            <a:endParaRPr lang="es-ES" dirty="0"/>
          </a:p>
          <a:p>
            <a:r>
              <a:rPr lang="es-ES" dirty="0"/>
              <a:t>L</a:t>
            </a:r>
            <a:r>
              <a:rPr lang="en-US" dirty="0" err="1"/>
              <a:t>ength</a:t>
            </a:r>
            <a:r>
              <a:rPr lang="en-US" dirty="0"/>
              <a:t> of study up to the individual</a:t>
            </a:r>
          </a:p>
          <a:p>
            <a:endParaRPr lang="es-ES" dirty="0"/>
          </a:p>
          <a:p>
            <a:r>
              <a:rPr lang="es-ES" dirty="0" err="1"/>
              <a:t>The</a:t>
            </a:r>
            <a:r>
              <a:rPr lang="es-ES" dirty="0"/>
              <a:t> </a:t>
            </a:r>
            <a:r>
              <a:rPr lang="es-ES" dirty="0" err="1"/>
              <a:t>flexibility</a:t>
            </a:r>
            <a:r>
              <a:rPr lang="es-ES" dirty="0"/>
              <a:t> </a:t>
            </a:r>
            <a:r>
              <a:rPr lang="es-ES" dirty="0" err="1"/>
              <a:t>must</a:t>
            </a:r>
            <a:r>
              <a:rPr lang="es-ES" dirty="0"/>
              <a:t> be c</a:t>
            </a:r>
            <a:r>
              <a:rPr lang="en-US" dirty="0" err="1"/>
              <a:t>learly</a:t>
            </a:r>
            <a:r>
              <a:rPr lang="en-US" dirty="0"/>
              <a:t> stated on webpage and in brochures</a:t>
            </a:r>
          </a:p>
          <a:p>
            <a:endParaRPr lang="en-US" dirty="0"/>
          </a:p>
        </p:txBody>
      </p:sp>
      <p:sp>
        <p:nvSpPr>
          <p:cNvPr id="4" name="Foliennummernplatzhalter 3"/>
          <p:cNvSpPr>
            <a:spLocks noGrp="1"/>
          </p:cNvSpPr>
          <p:nvPr>
            <p:ph type="sldNum" sz="quarter" idx="12"/>
          </p:nvPr>
        </p:nvSpPr>
        <p:spPr/>
        <p:txBody>
          <a:bodyPr/>
          <a:lstStyle/>
          <a:p>
            <a:r>
              <a:rPr lang="de-CH" dirty="0"/>
              <a:t>16</a:t>
            </a:r>
          </a:p>
        </p:txBody>
      </p:sp>
    </p:spTree>
    <p:extLst>
      <p:ext uri="{BB962C8B-B14F-4D97-AF65-F5344CB8AC3E}">
        <p14:creationId xmlns:p14="http://schemas.microsoft.com/office/powerpoint/2010/main" val="3841048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7"/>
            <a:ext cx="7886700" cy="1049606"/>
          </a:xfrm>
        </p:spPr>
        <p:txBody>
          <a:bodyPr>
            <a:normAutofit/>
          </a:bodyPr>
          <a:lstStyle/>
          <a:p>
            <a:r>
              <a:rPr lang="en-US" sz="2400" u="sng" dirty="0"/>
              <a:t>Now, How can we make this new approach happen? And, how can this be done fast?  Effective implementation is key</a:t>
            </a:r>
          </a:p>
        </p:txBody>
      </p:sp>
      <p:sp>
        <p:nvSpPr>
          <p:cNvPr id="3" name="Inhaltsplatzhalter 2"/>
          <p:cNvSpPr>
            <a:spLocks noGrp="1"/>
          </p:cNvSpPr>
          <p:nvPr>
            <p:ph idx="1"/>
          </p:nvPr>
        </p:nvSpPr>
        <p:spPr>
          <a:xfrm>
            <a:off x="628650" y="1414733"/>
            <a:ext cx="7886700" cy="4712224"/>
          </a:xfrm>
        </p:spPr>
        <p:txBody>
          <a:bodyPr/>
          <a:lstStyle/>
          <a:p>
            <a:endParaRPr lang="en-US" sz="2000" dirty="0"/>
          </a:p>
          <a:p>
            <a:endParaRPr lang="en-US" sz="2000" dirty="0"/>
          </a:p>
          <a:p>
            <a:r>
              <a:rPr lang="en-US" sz="2000" dirty="0"/>
              <a:t>We shall once more find </a:t>
            </a:r>
            <a:r>
              <a:rPr lang="en-US" sz="2000" u="sng" dirty="0"/>
              <a:t>four</a:t>
            </a:r>
            <a:r>
              <a:rPr lang="en-US" sz="2000" dirty="0"/>
              <a:t> groups of factors, this time cultural, that seem to be particularly critical, when it comes to more effective implementation in our universities: </a:t>
            </a:r>
          </a:p>
          <a:p>
            <a:endParaRPr lang="en-US" dirty="0"/>
          </a:p>
        </p:txBody>
      </p:sp>
      <p:sp>
        <p:nvSpPr>
          <p:cNvPr id="4" name="Foliennummernplatzhalter 3"/>
          <p:cNvSpPr>
            <a:spLocks noGrp="1"/>
          </p:cNvSpPr>
          <p:nvPr>
            <p:ph type="sldNum" sz="quarter" idx="12"/>
          </p:nvPr>
        </p:nvSpPr>
        <p:spPr/>
        <p:txBody>
          <a:bodyPr/>
          <a:lstStyle/>
          <a:p>
            <a:r>
              <a:rPr lang="de-CH" dirty="0"/>
              <a:t>17</a:t>
            </a:r>
          </a:p>
        </p:txBody>
      </p:sp>
    </p:spTree>
    <p:extLst>
      <p:ext uri="{BB962C8B-B14F-4D97-AF65-F5344CB8AC3E}">
        <p14:creationId xmlns:p14="http://schemas.microsoft.com/office/powerpoint/2010/main" val="4048700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s-ES" sz="2400" dirty="0"/>
              <a:t>A. </a:t>
            </a:r>
            <a:r>
              <a:rPr lang="es-ES" u="sng" dirty="0" err="1"/>
              <a:t>There</a:t>
            </a:r>
            <a:r>
              <a:rPr lang="es-ES" u="sng" dirty="0"/>
              <a:t> </a:t>
            </a:r>
            <a:r>
              <a:rPr lang="es-ES" u="sng" dirty="0" err="1"/>
              <a:t>must</a:t>
            </a:r>
            <a:r>
              <a:rPr lang="es-ES" u="sng" dirty="0"/>
              <a:t> be </a:t>
            </a:r>
            <a:r>
              <a:rPr lang="es-ES" u="sng" dirty="0" err="1"/>
              <a:t>an</a:t>
            </a:r>
            <a:r>
              <a:rPr lang="es-ES" u="sng" dirty="0"/>
              <a:t> </a:t>
            </a:r>
            <a:r>
              <a:rPr lang="es-ES" sz="2400" u="sng" dirty="0" err="1"/>
              <a:t>innovation-effective</a:t>
            </a:r>
            <a:r>
              <a:rPr lang="es-ES" sz="2400" u="sng" dirty="0"/>
              <a:t> culture</a:t>
            </a:r>
            <a:r>
              <a:rPr lang="es-ES" sz="2400" dirty="0"/>
              <a:t>!</a:t>
            </a:r>
            <a:endParaRPr lang="en-US" sz="2400" dirty="0"/>
          </a:p>
        </p:txBody>
      </p:sp>
      <p:sp>
        <p:nvSpPr>
          <p:cNvPr id="3" name="Inhaltsplatzhalter 2"/>
          <p:cNvSpPr>
            <a:spLocks noGrp="1"/>
          </p:cNvSpPr>
          <p:nvPr>
            <p:ph idx="1"/>
          </p:nvPr>
        </p:nvSpPr>
        <p:spPr/>
        <p:txBody>
          <a:bodyPr>
            <a:normAutofit/>
          </a:bodyPr>
          <a:lstStyle/>
          <a:p>
            <a:r>
              <a:rPr lang="en-US" sz="2000" dirty="0"/>
              <a:t>Try to counteract too much conservationism and conventionalism, </a:t>
            </a:r>
            <a:r>
              <a:rPr lang="en-US" sz="2000" dirty="0" err="1"/>
              <a:t>eg</a:t>
            </a:r>
            <a:r>
              <a:rPr lang="en-US" sz="2000" dirty="0"/>
              <a:t>. regarding professional norms. Power of positive examples.</a:t>
            </a:r>
          </a:p>
          <a:p>
            <a:pPr marL="0" indent="0">
              <a:buNone/>
            </a:pPr>
            <a:endParaRPr lang="en-US" sz="2000" dirty="0"/>
          </a:p>
          <a:p>
            <a:r>
              <a:rPr lang="en-US" sz="2000" dirty="0"/>
              <a:t>Create more of a “we, we, we” culture</a:t>
            </a:r>
          </a:p>
          <a:p>
            <a:pPr marL="800100" lvl="1" indent="-342900">
              <a:buFont typeface="Arial" panose="020B0604020202020204" pitchFamily="34" charset="0"/>
              <a:buChar char="•"/>
            </a:pPr>
            <a:r>
              <a:rPr lang="en-US" sz="2000" dirty="0"/>
              <a:t>One team</a:t>
            </a:r>
          </a:p>
          <a:p>
            <a:pPr marL="800100" lvl="1" indent="-342900">
              <a:buFont typeface="Arial" panose="020B0604020202020204" pitchFamily="34" charset="0"/>
              <a:buChar char="•"/>
            </a:pPr>
            <a:r>
              <a:rPr lang="en-US" sz="2000" dirty="0"/>
              <a:t>Mutual respect, and </a:t>
            </a:r>
            <a:r>
              <a:rPr lang="en-US" dirty="0"/>
              <a:t>less</a:t>
            </a:r>
            <a:r>
              <a:rPr lang="en-US" sz="2000" dirty="0"/>
              <a:t> dogmatism!</a:t>
            </a:r>
          </a:p>
          <a:p>
            <a:pPr lvl="1"/>
            <a:endParaRPr lang="en-US" sz="2000" dirty="0"/>
          </a:p>
          <a:p>
            <a:r>
              <a:rPr lang="en-US" sz="2000" dirty="0"/>
              <a:t>Focus on quality</a:t>
            </a:r>
          </a:p>
          <a:p>
            <a:pPr marL="800100" lvl="1" indent="-342900">
              <a:buFont typeface="Arial" panose="020B0604020202020204" pitchFamily="34" charset="0"/>
              <a:buChar char="•"/>
            </a:pPr>
            <a:r>
              <a:rPr lang="en-US" sz="2000" dirty="0"/>
              <a:t>Diversity typically tends to lead to this!</a:t>
            </a:r>
          </a:p>
        </p:txBody>
      </p:sp>
      <p:sp>
        <p:nvSpPr>
          <p:cNvPr id="4" name="Foliennummernplatzhalter 3"/>
          <p:cNvSpPr>
            <a:spLocks noGrp="1"/>
          </p:cNvSpPr>
          <p:nvPr>
            <p:ph type="sldNum" sz="quarter" idx="12"/>
          </p:nvPr>
        </p:nvSpPr>
        <p:spPr/>
        <p:txBody>
          <a:bodyPr/>
          <a:lstStyle/>
          <a:p>
            <a:r>
              <a:rPr lang="de-CH" dirty="0"/>
              <a:t>18</a:t>
            </a:r>
          </a:p>
        </p:txBody>
      </p:sp>
    </p:spTree>
    <p:extLst>
      <p:ext uri="{BB962C8B-B14F-4D97-AF65-F5344CB8AC3E}">
        <p14:creationId xmlns:p14="http://schemas.microsoft.com/office/powerpoint/2010/main" val="1190315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36C493B8-95B1-4665-8F1C-DA32F20E3FB0}"/>
              </a:ext>
            </a:extLst>
          </p:cNvPr>
          <p:cNvSpPr>
            <a:spLocks noGrp="1"/>
          </p:cNvSpPr>
          <p:nvPr>
            <p:ph idx="1"/>
          </p:nvPr>
        </p:nvSpPr>
        <p:spPr/>
        <p:txBody>
          <a:bodyPr/>
          <a:lstStyle/>
          <a:p>
            <a:r>
              <a:rPr lang="en-US" dirty="0"/>
              <a:t>I have identified 4 </a:t>
            </a:r>
            <a:r>
              <a:rPr lang="en-US" dirty="0" err="1"/>
              <a:t>arche</a:t>
            </a:r>
            <a:r>
              <a:rPr lang="en-US" dirty="0"/>
              <a:t>-types of professors. One should try to focus on the first:</a:t>
            </a:r>
          </a:p>
          <a:p>
            <a:r>
              <a:rPr lang="en-US" dirty="0"/>
              <a:t>“the progressives” – See opportunities to create new insights;</a:t>
            </a:r>
          </a:p>
          <a:p>
            <a:pPr marL="0" indent="0">
              <a:buNone/>
            </a:pPr>
            <a:r>
              <a:rPr lang="en-US" dirty="0"/>
              <a:t>		    progress regarding research and more </a:t>
            </a:r>
          </a:p>
          <a:p>
            <a:pPr marL="0" indent="0">
              <a:buNone/>
            </a:pPr>
            <a:r>
              <a:rPr lang="en-US" dirty="0"/>
              <a:t>		    stakeholders value (not competitive processes)</a:t>
            </a:r>
          </a:p>
          <a:p>
            <a:r>
              <a:rPr lang="es-ES" dirty="0"/>
              <a:t>“</a:t>
            </a:r>
            <a:r>
              <a:rPr lang="en-US" dirty="0"/>
              <a:t>the star lecturers” – See the threat of having to give up their “bullet</a:t>
            </a:r>
          </a:p>
          <a:p>
            <a:pPr marL="0" indent="0">
              <a:buNone/>
            </a:pPr>
            <a:r>
              <a:rPr lang="en-US" dirty="0"/>
              <a:t>    		     points”!</a:t>
            </a:r>
          </a:p>
          <a:p>
            <a:r>
              <a:rPr lang="es-ES" dirty="0"/>
              <a:t>“</a:t>
            </a:r>
            <a:r>
              <a:rPr lang="es-ES" dirty="0" err="1"/>
              <a:t>the</a:t>
            </a:r>
            <a:r>
              <a:rPr lang="es-ES" dirty="0"/>
              <a:t> </a:t>
            </a:r>
            <a:r>
              <a:rPr lang="es-ES" dirty="0" err="1"/>
              <a:t>scheptics</a:t>
            </a:r>
            <a:r>
              <a:rPr lang="es-ES" dirty="0"/>
              <a:t>”      - </a:t>
            </a:r>
            <a:r>
              <a:rPr lang="es-ES" dirty="0" err="1"/>
              <a:t>What</a:t>
            </a:r>
            <a:r>
              <a:rPr lang="es-ES" dirty="0"/>
              <a:t> </a:t>
            </a:r>
            <a:r>
              <a:rPr lang="es-ES" dirty="0" err="1"/>
              <a:t>is</a:t>
            </a:r>
            <a:r>
              <a:rPr lang="es-ES" dirty="0"/>
              <a:t> </a:t>
            </a:r>
            <a:r>
              <a:rPr lang="es-ES" dirty="0" err="1"/>
              <a:t>the</a:t>
            </a:r>
            <a:r>
              <a:rPr lang="es-ES" dirty="0"/>
              <a:t> </a:t>
            </a:r>
            <a:r>
              <a:rPr lang="es-ES" dirty="0" err="1"/>
              <a:t>research</a:t>
            </a:r>
            <a:r>
              <a:rPr lang="es-ES" dirty="0"/>
              <a:t> </a:t>
            </a:r>
            <a:r>
              <a:rPr lang="es-ES" dirty="0" err="1"/>
              <a:t>evidence</a:t>
            </a:r>
            <a:r>
              <a:rPr lang="es-ES" dirty="0"/>
              <a:t>?</a:t>
            </a:r>
          </a:p>
          <a:p>
            <a:endParaRPr lang="es-ES" dirty="0"/>
          </a:p>
          <a:p>
            <a:r>
              <a:rPr lang="es-ES" dirty="0"/>
              <a:t>“</a:t>
            </a:r>
            <a:r>
              <a:rPr lang="es-ES" dirty="0" err="1"/>
              <a:t>the</a:t>
            </a:r>
            <a:r>
              <a:rPr lang="es-ES" dirty="0"/>
              <a:t> </a:t>
            </a:r>
            <a:r>
              <a:rPr lang="es-ES" dirty="0" err="1"/>
              <a:t>economics</a:t>
            </a:r>
            <a:r>
              <a:rPr lang="es-ES" dirty="0"/>
              <a:t> </a:t>
            </a:r>
            <a:r>
              <a:rPr lang="es-ES" dirty="0" err="1"/>
              <a:t>of</a:t>
            </a:r>
            <a:r>
              <a:rPr lang="es-ES" dirty="0"/>
              <a:t> </a:t>
            </a:r>
            <a:r>
              <a:rPr lang="es-ES" dirty="0" err="1"/>
              <a:t>scale</a:t>
            </a:r>
            <a:r>
              <a:rPr lang="es-ES" dirty="0"/>
              <a:t>” </a:t>
            </a:r>
            <a:r>
              <a:rPr lang="es-ES" dirty="0" err="1"/>
              <a:t>proponents</a:t>
            </a:r>
            <a:r>
              <a:rPr lang="es-ES" dirty="0"/>
              <a:t> – </a:t>
            </a:r>
            <a:r>
              <a:rPr lang="es-ES" dirty="0" err="1"/>
              <a:t>Why</a:t>
            </a:r>
            <a:r>
              <a:rPr lang="es-ES" dirty="0"/>
              <a:t> </a:t>
            </a:r>
            <a:r>
              <a:rPr lang="es-ES" dirty="0" err="1"/>
              <a:t>add</a:t>
            </a:r>
            <a:r>
              <a:rPr lang="es-ES" dirty="0"/>
              <a:t> expenses?</a:t>
            </a:r>
            <a:endParaRPr lang="en-US" dirty="0"/>
          </a:p>
          <a:p>
            <a:endParaRPr lang="en-US" dirty="0"/>
          </a:p>
        </p:txBody>
      </p:sp>
      <p:sp>
        <p:nvSpPr>
          <p:cNvPr id="4" name="Foliennummernplatzhalter 3">
            <a:extLst>
              <a:ext uri="{FF2B5EF4-FFF2-40B4-BE49-F238E27FC236}">
                <a16:creationId xmlns:a16="http://schemas.microsoft.com/office/drawing/2014/main" xmlns="" id="{000BC085-AFCE-45DE-B079-F9021C1C0F0A}"/>
              </a:ext>
            </a:extLst>
          </p:cNvPr>
          <p:cNvSpPr>
            <a:spLocks noGrp="1"/>
          </p:cNvSpPr>
          <p:nvPr>
            <p:ph type="sldNum" sz="quarter" idx="12"/>
          </p:nvPr>
        </p:nvSpPr>
        <p:spPr/>
        <p:txBody>
          <a:bodyPr/>
          <a:lstStyle/>
          <a:p>
            <a:r>
              <a:rPr lang="de-CH" dirty="0"/>
              <a:t>19</a:t>
            </a:r>
          </a:p>
        </p:txBody>
      </p:sp>
      <p:sp>
        <p:nvSpPr>
          <p:cNvPr id="6" name="Titel 1">
            <a:extLst>
              <a:ext uri="{FF2B5EF4-FFF2-40B4-BE49-F238E27FC236}">
                <a16:creationId xmlns:a16="http://schemas.microsoft.com/office/drawing/2014/main" xmlns="" id="{CF8776BD-B79E-4288-9CAB-C8F70B156CCE}"/>
              </a:ext>
            </a:extLst>
          </p:cNvPr>
          <p:cNvSpPr>
            <a:spLocks noGrp="1"/>
          </p:cNvSpPr>
          <p:nvPr>
            <p:ph type="title"/>
          </p:nvPr>
        </p:nvSpPr>
        <p:spPr/>
        <p:txBody>
          <a:bodyPr>
            <a:normAutofit/>
          </a:bodyPr>
          <a:lstStyle/>
          <a:p>
            <a:r>
              <a:rPr lang="es-ES" sz="2400" dirty="0"/>
              <a:t>A. </a:t>
            </a:r>
            <a:r>
              <a:rPr lang="es-ES" u="sng" dirty="0" err="1"/>
              <a:t>There</a:t>
            </a:r>
            <a:r>
              <a:rPr lang="es-ES" u="sng" dirty="0"/>
              <a:t> </a:t>
            </a:r>
            <a:r>
              <a:rPr lang="es-ES" u="sng" dirty="0" err="1"/>
              <a:t>must</a:t>
            </a:r>
            <a:r>
              <a:rPr lang="es-ES" u="sng" dirty="0"/>
              <a:t> be </a:t>
            </a:r>
            <a:r>
              <a:rPr lang="es-ES" u="sng" dirty="0" err="1"/>
              <a:t>an</a:t>
            </a:r>
            <a:r>
              <a:rPr lang="es-ES" u="sng" dirty="0"/>
              <a:t> </a:t>
            </a:r>
            <a:r>
              <a:rPr lang="es-ES" sz="2400" u="sng" dirty="0" err="1"/>
              <a:t>innovation-effective</a:t>
            </a:r>
            <a:r>
              <a:rPr lang="es-ES" sz="2400" u="sng" dirty="0"/>
              <a:t> culture</a:t>
            </a:r>
            <a:r>
              <a:rPr lang="es-ES" u="sng" dirty="0"/>
              <a:t> (cont.)</a:t>
            </a:r>
            <a:endParaRPr lang="en-US" sz="2400" dirty="0"/>
          </a:p>
        </p:txBody>
      </p:sp>
    </p:spTree>
    <p:extLst>
      <p:ext uri="{BB962C8B-B14F-4D97-AF65-F5344CB8AC3E}">
        <p14:creationId xmlns:p14="http://schemas.microsoft.com/office/powerpoint/2010/main" val="152958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s-ES" u="sng" dirty="0" err="1"/>
              <a:t>Before</a:t>
            </a:r>
            <a:r>
              <a:rPr lang="es-ES" u="sng" dirty="0"/>
              <a:t> </a:t>
            </a:r>
            <a:r>
              <a:rPr lang="es-ES" u="sng" dirty="0" err="1"/>
              <a:t>starting</a:t>
            </a:r>
            <a:r>
              <a:rPr lang="es-ES" u="sng" dirty="0"/>
              <a:t> </a:t>
            </a:r>
            <a:r>
              <a:rPr lang="es-ES" u="sng" dirty="0" err="1"/>
              <a:t>my</a:t>
            </a:r>
            <a:r>
              <a:rPr lang="es-ES" u="sng" dirty="0"/>
              <a:t> </a:t>
            </a:r>
            <a:r>
              <a:rPr lang="es-ES" u="sng" dirty="0" err="1"/>
              <a:t>presentation</a:t>
            </a:r>
            <a:r>
              <a:rPr lang="es-ES" u="sng" dirty="0"/>
              <a:t> </a:t>
            </a:r>
            <a:r>
              <a:rPr lang="es-ES" u="sng" dirty="0" err="1"/>
              <a:t>here</a:t>
            </a:r>
            <a:r>
              <a:rPr lang="es-ES" u="sng" dirty="0"/>
              <a:t> are a </a:t>
            </a:r>
            <a:r>
              <a:rPr lang="es-ES" u="sng" dirty="0" err="1"/>
              <a:t>few</a:t>
            </a:r>
            <a:r>
              <a:rPr lang="es-ES" u="sng" dirty="0"/>
              <a:t> </a:t>
            </a:r>
            <a:r>
              <a:rPr lang="es-ES" u="sng" dirty="0" err="1"/>
              <a:t>biographical</a:t>
            </a:r>
            <a:r>
              <a:rPr lang="es-ES" u="sng" dirty="0"/>
              <a:t> inputs </a:t>
            </a:r>
            <a:r>
              <a:rPr lang="es-ES" u="sng" dirty="0" err="1"/>
              <a:t>regarding</a:t>
            </a:r>
            <a:r>
              <a:rPr lang="es-ES" u="sng" dirty="0"/>
              <a:t> me</a:t>
            </a:r>
            <a:endParaRPr lang="en-US" u="sng" dirty="0"/>
          </a:p>
        </p:txBody>
      </p:sp>
      <p:sp>
        <p:nvSpPr>
          <p:cNvPr id="3" name="Inhaltsplatzhalter 2"/>
          <p:cNvSpPr>
            <a:spLocks noGrp="1"/>
          </p:cNvSpPr>
          <p:nvPr>
            <p:ph idx="1"/>
          </p:nvPr>
        </p:nvSpPr>
        <p:spPr/>
        <p:txBody>
          <a:bodyPr/>
          <a:lstStyle/>
          <a:p>
            <a:r>
              <a:rPr lang="es-ES" dirty="0" err="1"/>
              <a:t>Norwegian</a:t>
            </a:r>
            <a:r>
              <a:rPr lang="es-ES" dirty="0"/>
              <a:t> </a:t>
            </a:r>
            <a:r>
              <a:rPr lang="es-ES" dirty="0" err="1"/>
              <a:t>citizen</a:t>
            </a:r>
            <a:endParaRPr lang="es-ES" dirty="0"/>
          </a:p>
          <a:p>
            <a:r>
              <a:rPr lang="es-ES" dirty="0" err="1"/>
              <a:t>Doctorate</a:t>
            </a:r>
            <a:r>
              <a:rPr lang="es-ES" dirty="0"/>
              <a:t> </a:t>
            </a:r>
            <a:r>
              <a:rPr lang="es-ES" dirty="0" err="1"/>
              <a:t>from</a:t>
            </a:r>
            <a:r>
              <a:rPr lang="es-ES" dirty="0"/>
              <a:t> Harvard. </a:t>
            </a:r>
            <a:r>
              <a:rPr lang="es-ES" dirty="0" err="1"/>
              <a:t>Six</a:t>
            </a:r>
            <a:r>
              <a:rPr lang="es-ES" dirty="0"/>
              <a:t> </a:t>
            </a:r>
            <a:r>
              <a:rPr lang="es-ES" dirty="0" err="1"/>
              <a:t>Honorary</a:t>
            </a:r>
            <a:r>
              <a:rPr lang="es-ES" dirty="0"/>
              <a:t> </a:t>
            </a:r>
            <a:r>
              <a:rPr lang="es-ES" dirty="0" err="1"/>
              <a:t>doctorates</a:t>
            </a:r>
            <a:r>
              <a:rPr lang="es-ES" dirty="0"/>
              <a:t>, </a:t>
            </a:r>
            <a:r>
              <a:rPr lang="es-ES" dirty="0" err="1"/>
              <a:t>including</a:t>
            </a:r>
            <a:r>
              <a:rPr lang="es-ES" dirty="0"/>
              <a:t> </a:t>
            </a:r>
            <a:r>
              <a:rPr lang="es-ES" dirty="0" err="1"/>
              <a:t>one</a:t>
            </a:r>
            <a:r>
              <a:rPr lang="es-ES" dirty="0"/>
              <a:t> </a:t>
            </a:r>
            <a:r>
              <a:rPr lang="es-ES" dirty="0" err="1"/>
              <a:t>from</a:t>
            </a:r>
            <a:r>
              <a:rPr lang="es-ES" dirty="0"/>
              <a:t> Pécs</a:t>
            </a:r>
          </a:p>
          <a:p>
            <a:r>
              <a:rPr lang="es-ES" dirty="0" err="1"/>
              <a:t>Professor</a:t>
            </a:r>
            <a:r>
              <a:rPr lang="es-ES" dirty="0"/>
              <a:t> at M.I.T. and at </a:t>
            </a:r>
            <a:r>
              <a:rPr lang="es-ES" dirty="0" err="1"/>
              <a:t>University</a:t>
            </a:r>
            <a:r>
              <a:rPr lang="es-ES" dirty="0"/>
              <a:t> </a:t>
            </a:r>
            <a:r>
              <a:rPr lang="es-ES" dirty="0" err="1"/>
              <a:t>of</a:t>
            </a:r>
            <a:r>
              <a:rPr lang="es-ES" dirty="0"/>
              <a:t> Pennsylvania</a:t>
            </a:r>
          </a:p>
          <a:p>
            <a:r>
              <a:rPr lang="es-ES" dirty="0" err="1"/>
              <a:t>President</a:t>
            </a:r>
            <a:r>
              <a:rPr lang="es-ES" dirty="0"/>
              <a:t>, </a:t>
            </a:r>
            <a:r>
              <a:rPr lang="es-ES" dirty="0" err="1"/>
              <a:t>Norwegian</a:t>
            </a:r>
            <a:r>
              <a:rPr lang="es-ES" dirty="0"/>
              <a:t> </a:t>
            </a:r>
            <a:r>
              <a:rPr lang="es-ES" dirty="0" err="1"/>
              <a:t>School</a:t>
            </a:r>
            <a:r>
              <a:rPr lang="es-ES" dirty="0"/>
              <a:t> of Management, Oslo  1989-1993</a:t>
            </a:r>
          </a:p>
          <a:p>
            <a:r>
              <a:rPr lang="es-ES" dirty="0" err="1"/>
              <a:t>President</a:t>
            </a:r>
            <a:r>
              <a:rPr lang="es-ES" dirty="0"/>
              <a:t>, IMD, </a:t>
            </a:r>
            <a:r>
              <a:rPr lang="es-ES" dirty="0" err="1"/>
              <a:t>Lausanne</a:t>
            </a:r>
            <a:r>
              <a:rPr lang="es-ES" dirty="0"/>
              <a:t>,  1993 – 2008</a:t>
            </a:r>
          </a:p>
          <a:p>
            <a:r>
              <a:rPr lang="es-ES" dirty="0" err="1"/>
              <a:t>President</a:t>
            </a:r>
            <a:r>
              <a:rPr lang="es-ES" dirty="0"/>
              <a:t> / </a:t>
            </a:r>
            <a:r>
              <a:rPr lang="es-ES" dirty="0" err="1"/>
              <a:t>Owner</a:t>
            </a:r>
            <a:r>
              <a:rPr lang="es-ES" dirty="0"/>
              <a:t>, Lorange </a:t>
            </a:r>
            <a:r>
              <a:rPr lang="es-ES" dirty="0" err="1"/>
              <a:t>Institute</a:t>
            </a:r>
            <a:r>
              <a:rPr lang="es-ES" dirty="0"/>
              <a:t> of Business </a:t>
            </a:r>
            <a:r>
              <a:rPr lang="es-ES" dirty="0" err="1"/>
              <a:t>Zurich</a:t>
            </a:r>
            <a:r>
              <a:rPr lang="es-ES" dirty="0"/>
              <a:t> 2009 - 2015</a:t>
            </a:r>
          </a:p>
          <a:p>
            <a:pPr marL="0" indent="0">
              <a:buNone/>
            </a:pPr>
            <a:r>
              <a:rPr lang="es-ES" dirty="0"/>
              <a:t>    (</a:t>
            </a:r>
            <a:r>
              <a:rPr lang="es-ES" dirty="0" err="1"/>
              <a:t>now</a:t>
            </a:r>
            <a:r>
              <a:rPr lang="es-ES" dirty="0"/>
              <a:t> </a:t>
            </a:r>
            <a:r>
              <a:rPr lang="es-ES" dirty="0" err="1"/>
              <a:t>Zurich</a:t>
            </a:r>
            <a:r>
              <a:rPr lang="es-ES" dirty="0"/>
              <a:t> </a:t>
            </a:r>
            <a:r>
              <a:rPr lang="es-ES" dirty="0" err="1"/>
              <a:t>Institute</a:t>
            </a:r>
            <a:r>
              <a:rPr lang="es-ES" dirty="0"/>
              <a:t> of Business Education) </a:t>
            </a:r>
          </a:p>
          <a:p>
            <a:r>
              <a:rPr lang="es-ES" dirty="0" err="1"/>
              <a:t>Author</a:t>
            </a:r>
            <a:r>
              <a:rPr lang="es-ES" dirty="0"/>
              <a:t> </a:t>
            </a:r>
            <a:r>
              <a:rPr lang="es-ES" dirty="0" err="1"/>
              <a:t>of</a:t>
            </a:r>
            <a:r>
              <a:rPr lang="es-ES" dirty="0"/>
              <a:t> 20 </a:t>
            </a:r>
            <a:r>
              <a:rPr lang="es-ES" dirty="0" err="1"/>
              <a:t>books</a:t>
            </a:r>
            <a:r>
              <a:rPr lang="es-ES" dirty="0"/>
              <a:t> and more </a:t>
            </a:r>
            <a:r>
              <a:rPr lang="es-ES" dirty="0" err="1"/>
              <a:t>than</a:t>
            </a:r>
            <a:r>
              <a:rPr lang="es-ES" dirty="0"/>
              <a:t> 100 </a:t>
            </a:r>
            <a:r>
              <a:rPr lang="es-ES" dirty="0" err="1"/>
              <a:t>articles</a:t>
            </a:r>
            <a:endParaRPr lang="es-ES" dirty="0"/>
          </a:p>
          <a:p>
            <a:endParaRPr lang="es-ES" dirty="0"/>
          </a:p>
          <a:p>
            <a:pPr marL="0" indent="0">
              <a:buNone/>
            </a:pPr>
            <a:r>
              <a:rPr lang="es-ES" u="sng" dirty="0"/>
              <a:t>Note</a:t>
            </a:r>
            <a:r>
              <a:rPr lang="es-ES" dirty="0"/>
              <a:t>: </a:t>
            </a:r>
            <a:r>
              <a:rPr lang="es-ES" dirty="0" err="1"/>
              <a:t>While</a:t>
            </a:r>
            <a:r>
              <a:rPr lang="es-ES" dirty="0"/>
              <a:t> </a:t>
            </a:r>
            <a:r>
              <a:rPr lang="es-ES" dirty="0" err="1"/>
              <a:t>much</a:t>
            </a:r>
            <a:r>
              <a:rPr lang="es-ES" dirty="0"/>
              <a:t> </a:t>
            </a:r>
            <a:r>
              <a:rPr lang="es-ES" dirty="0" err="1"/>
              <a:t>of</a:t>
            </a:r>
            <a:r>
              <a:rPr lang="es-ES" dirty="0"/>
              <a:t> </a:t>
            </a:r>
            <a:r>
              <a:rPr lang="es-ES" dirty="0" err="1"/>
              <a:t>what</a:t>
            </a:r>
            <a:r>
              <a:rPr lang="es-ES" dirty="0"/>
              <a:t> I </a:t>
            </a:r>
            <a:r>
              <a:rPr lang="es-ES" dirty="0" err="1"/>
              <a:t>shall</a:t>
            </a:r>
            <a:r>
              <a:rPr lang="es-ES" dirty="0"/>
              <a:t> </a:t>
            </a:r>
            <a:r>
              <a:rPr lang="es-ES" dirty="0" err="1"/>
              <a:t>discuss</a:t>
            </a:r>
            <a:r>
              <a:rPr lang="es-ES" dirty="0"/>
              <a:t> </a:t>
            </a:r>
            <a:r>
              <a:rPr lang="es-ES" dirty="0" err="1"/>
              <a:t>with</a:t>
            </a:r>
            <a:r>
              <a:rPr lang="es-ES" dirty="0"/>
              <a:t> </a:t>
            </a:r>
            <a:r>
              <a:rPr lang="es-ES" dirty="0" err="1"/>
              <a:t>you</a:t>
            </a:r>
            <a:r>
              <a:rPr lang="es-ES" dirty="0"/>
              <a:t> </a:t>
            </a:r>
            <a:r>
              <a:rPr lang="es-ES" dirty="0" err="1"/>
              <a:t>is</a:t>
            </a:r>
            <a:r>
              <a:rPr lang="es-ES" dirty="0"/>
              <a:t> </a:t>
            </a:r>
            <a:r>
              <a:rPr lang="es-ES" dirty="0" err="1"/>
              <a:t>relevant</a:t>
            </a:r>
            <a:r>
              <a:rPr lang="es-ES" dirty="0"/>
              <a:t> </a:t>
            </a:r>
            <a:r>
              <a:rPr lang="es-ES" dirty="0" err="1"/>
              <a:t>for</a:t>
            </a:r>
            <a:r>
              <a:rPr lang="es-ES" dirty="0"/>
              <a:t> </a:t>
            </a:r>
            <a:r>
              <a:rPr lang="es-ES" dirty="0" err="1"/>
              <a:t>most</a:t>
            </a:r>
            <a:r>
              <a:rPr lang="es-ES" dirty="0"/>
              <a:t> </a:t>
            </a:r>
            <a:r>
              <a:rPr lang="es-ES" dirty="0" err="1"/>
              <a:t>academic</a:t>
            </a:r>
            <a:r>
              <a:rPr lang="es-ES" dirty="0"/>
              <a:t> </a:t>
            </a:r>
            <a:r>
              <a:rPr lang="es-ES" dirty="0" err="1"/>
              <a:t>institutions</a:t>
            </a:r>
            <a:r>
              <a:rPr lang="es-ES" dirty="0"/>
              <a:t>, </a:t>
            </a:r>
            <a:r>
              <a:rPr lang="es-ES" dirty="0" err="1"/>
              <a:t>my</a:t>
            </a:r>
            <a:r>
              <a:rPr lang="es-ES" dirty="0"/>
              <a:t> </a:t>
            </a:r>
            <a:r>
              <a:rPr lang="es-ES" dirty="0" err="1"/>
              <a:t>specific</a:t>
            </a:r>
            <a:r>
              <a:rPr lang="es-ES" dirty="0"/>
              <a:t> </a:t>
            </a:r>
            <a:r>
              <a:rPr lang="es-ES" dirty="0" err="1"/>
              <a:t>experience</a:t>
            </a:r>
            <a:r>
              <a:rPr lang="es-ES" dirty="0"/>
              <a:t> </a:t>
            </a:r>
            <a:r>
              <a:rPr lang="es-ES" dirty="0" err="1"/>
              <a:t>is</a:t>
            </a:r>
            <a:r>
              <a:rPr lang="es-ES" dirty="0"/>
              <a:t> </a:t>
            </a:r>
            <a:r>
              <a:rPr lang="es-ES" dirty="0" err="1"/>
              <a:t>mostly</a:t>
            </a:r>
            <a:r>
              <a:rPr lang="es-ES" dirty="0"/>
              <a:t> </a:t>
            </a:r>
            <a:r>
              <a:rPr lang="es-ES" dirty="0" err="1"/>
              <a:t>with</a:t>
            </a:r>
            <a:r>
              <a:rPr lang="es-ES" dirty="0"/>
              <a:t> </a:t>
            </a:r>
            <a:r>
              <a:rPr lang="es-ES" dirty="0" err="1"/>
              <a:t>business</a:t>
            </a:r>
            <a:r>
              <a:rPr lang="es-ES" dirty="0"/>
              <a:t> </a:t>
            </a:r>
            <a:r>
              <a:rPr lang="es-ES" dirty="0" err="1"/>
              <a:t>schools</a:t>
            </a:r>
            <a:r>
              <a:rPr lang="es-ES" dirty="0"/>
              <a:t>.</a:t>
            </a:r>
            <a:endParaRPr lang="en-US" dirty="0"/>
          </a:p>
        </p:txBody>
      </p:sp>
      <p:sp>
        <p:nvSpPr>
          <p:cNvPr id="4" name="Foliennummernplatzhalter 3"/>
          <p:cNvSpPr>
            <a:spLocks noGrp="1"/>
          </p:cNvSpPr>
          <p:nvPr>
            <p:ph type="sldNum" sz="quarter" idx="12"/>
          </p:nvPr>
        </p:nvSpPr>
        <p:spPr/>
        <p:txBody>
          <a:bodyPr/>
          <a:lstStyle/>
          <a:p>
            <a:r>
              <a:rPr lang="de-CH" dirty="0"/>
              <a:t>2</a:t>
            </a:r>
          </a:p>
        </p:txBody>
      </p:sp>
    </p:spTree>
    <p:extLst>
      <p:ext uri="{BB962C8B-B14F-4D97-AF65-F5344CB8AC3E}">
        <p14:creationId xmlns:p14="http://schemas.microsoft.com/office/powerpoint/2010/main" val="2535783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s-ES" sz="2400" dirty="0"/>
              <a:t>B. </a:t>
            </a:r>
            <a:r>
              <a:rPr lang="es-ES" sz="2400" u="sng" dirty="0" err="1"/>
              <a:t>Leadership</a:t>
            </a:r>
            <a:r>
              <a:rPr lang="es-ES" sz="2400" u="sng" dirty="0"/>
              <a:t> </a:t>
            </a:r>
            <a:r>
              <a:rPr lang="es-ES" sz="2400" u="sng" dirty="0" err="1"/>
              <a:t>through</a:t>
            </a:r>
            <a:r>
              <a:rPr lang="es-ES" sz="2400" u="sng" dirty="0"/>
              <a:t> </a:t>
            </a:r>
            <a:r>
              <a:rPr lang="es-ES" sz="2400" u="sng" dirty="0" err="1"/>
              <a:t>the</a:t>
            </a:r>
            <a:r>
              <a:rPr lang="es-ES" sz="2400" u="sng" dirty="0"/>
              <a:t> </a:t>
            </a:r>
            <a:r>
              <a:rPr lang="es-ES" sz="2400" u="sng" dirty="0" err="1"/>
              <a:t>President</a:t>
            </a:r>
            <a:r>
              <a:rPr lang="es-ES" sz="2400" u="sng" dirty="0"/>
              <a:t> / Dean</a:t>
            </a:r>
            <a:endParaRPr lang="en-US" sz="2400" u="sng" dirty="0"/>
          </a:p>
        </p:txBody>
      </p:sp>
      <p:sp>
        <p:nvSpPr>
          <p:cNvPr id="3" name="Inhaltsplatzhalter 2"/>
          <p:cNvSpPr>
            <a:spLocks noGrp="1"/>
          </p:cNvSpPr>
          <p:nvPr>
            <p:ph idx="1"/>
          </p:nvPr>
        </p:nvSpPr>
        <p:spPr/>
        <p:txBody>
          <a:bodyPr>
            <a:normAutofit/>
          </a:bodyPr>
          <a:lstStyle/>
          <a:p>
            <a:r>
              <a:rPr lang="en-US" sz="2000" dirty="0"/>
              <a:t>The President / Dean / CEO seems to </a:t>
            </a:r>
            <a:r>
              <a:rPr lang="en-US" dirty="0"/>
              <a:t>have</a:t>
            </a:r>
            <a:r>
              <a:rPr lang="en-US" sz="2000" dirty="0"/>
              <a:t> a more central role, </a:t>
            </a:r>
            <a:r>
              <a:rPr lang="en-US" dirty="0"/>
              <a:t>than we traditionally thought when it comes to</a:t>
            </a:r>
            <a:r>
              <a:rPr lang="en-US" sz="2000" dirty="0"/>
              <a:t> instilling good leadership in academic institutions</a:t>
            </a:r>
          </a:p>
          <a:p>
            <a:endParaRPr lang="en-US" sz="2000" dirty="0"/>
          </a:p>
          <a:p>
            <a:r>
              <a:rPr lang="en-US" sz="2000" dirty="0"/>
              <a:t>It is a matter of creating a realistic top-down/bottom-up balance!</a:t>
            </a:r>
          </a:p>
          <a:p>
            <a:endParaRPr lang="en-US" sz="2000" dirty="0"/>
          </a:p>
          <a:p>
            <a:r>
              <a:rPr lang="en-US" dirty="0"/>
              <a:t>In particular h</a:t>
            </a:r>
            <a:r>
              <a:rPr lang="en-US" sz="2000" dirty="0"/>
              <a:t>e/she should be in control of:</a:t>
            </a:r>
          </a:p>
          <a:p>
            <a:endParaRPr lang="en-US" sz="2000" dirty="0"/>
          </a:p>
          <a:p>
            <a:pPr marL="800100" lvl="1" indent="-342900">
              <a:buFont typeface="Arial" panose="020B0604020202020204" pitchFamily="34" charset="0"/>
              <a:buChar char="•"/>
            </a:pPr>
            <a:r>
              <a:rPr lang="en-US" sz="2000" u="sng" dirty="0"/>
              <a:t>Faculty:</a:t>
            </a:r>
            <a:r>
              <a:rPr lang="en-US" sz="2000" dirty="0"/>
              <a:t> hiring, promotion, termination</a:t>
            </a:r>
          </a:p>
          <a:p>
            <a:endParaRPr lang="en-US" sz="2000" dirty="0"/>
          </a:p>
          <a:p>
            <a:pPr marL="800100" lvl="1" indent="-342900">
              <a:buFont typeface="Arial" panose="020B0604020202020204" pitchFamily="34" charset="0"/>
              <a:buChar char="•"/>
            </a:pPr>
            <a:r>
              <a:rPr lang="en-US" sz="2000" u="sng" dirty="0"/>
              <a:t>Marketing:</a:t>
            </a:r>
            <a:r>
              <a:rPr lang="en-US" sz="2000" dirty="0"/>
              <a:t> to secure the financial base</a:t>
            </a:r>
          </a:p>
          <a:p>
            <a:endParaRPr lang="en-US" sz="2000" dirty="0"/>
          </a:p>
        </p:txBody>
      </p:sp>
      <p:sp>
        <p:nvSpPr>
          <p:cNvPr id="4" name="Foliennummernplatzhalter 3"/>
          <p:cNvSpPr>
            <a:spLocks noGrp="1"/>
          </p:cNvSpPr>
          <p:nvPr>
            <p:ph type="sldNum" sz="quarter" idx="12"/>
          </p:nvPr>
        </p:nvSpPr>
        <p:spPr/>
        <p:txBody>
          <a:bodyPr/>
          <a:lstStyle/>
          <a:p>
            <a:r>
              <a:rPr lang="de-CH" dirty="0"/>
              <a:t>20</a:t>
            </a:r>
          </a:p>
        </p:txBody>
      </p:sp>
    </p:spTree>
    <p:extLst>
      <p:ext uri="{BB962C8B-B14F-4D97-AF65-F5344CB8AC3E}">
        <p14:creationId xmlns:p14="http://schemas.microsoft.com/office/powerpoint/2010/main" val="1155139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s-ES" sz="2400" dirty="0"/>
              <a:t>C. </a:t>
            </a:r>
            <a:r>
              <a:rPr lang="es-ES" sz="2400" u="sng" dirty="0" err="1"/>
              <a:t>Personalities</a:t>
            </a:r>
            <a:r>
              <a:rPr lang="es-ES" sz="2400" u="sng" dirty="0"/>
              <a:t> at </a:t>
            </a:r>
            <a:r>
              <a:rPr lang="es-ES" sz="2400" u="sng" dirty="0" err="1"/>
              <a:t>the</a:t>
            </a:r>
            <a:r>
              <a:rPr lang="es-ES" sz="2400" u="sng" dirty="0"/>
              <a:t> Top in </a:t>
            </a:r>
            <a:r>
              <a:rPr lang="es-ES" sz="2400" u="sng" dirty="0" err="1"/>
              <a:t>Academic</a:t>
            </a:r>
            <a:r>
              <a:rPr lang="es-ES" sz="2400" u="sng" dirty="0"/>
              <a:t> </a:t>
            </a:r>
            <a:r>
              <a:rPr lang="es-ES" sz="2400" u="sng" dirty="0" err="1"/>
              <a:t>Institutions</a:t>
            </a:r>
            <a:endParaRPr lang="en-US" sz="2400" u="sng" dirty="0"/>
          </a:p>
        </p:txBody>
      </p:sp>
      <p:sp>
        <p:nvSpPr>
          <p:cNvPr id="3" name="Inhaltsplatzhalter 2"/>
          <p:cNvSpPr>
            <a:spLocks noGrp="1"/>
          </p:cNvSpPr>
          <p:nvPr>
            <p:ph idx="1"/>
          </p:nvPr>
        </p:nvSpPr>
        <p:spPr/>
        <p:txBody>
          <a:bodyPr>
            <a:normAutofit/>
          </a:bodyPr>
          <a:lstStyle/>
          <a:p>
            <a:r>
              <a:rPr lang="es-ES" sz="2000" dirty="0"/>
              <a:t>Do </a:t>
            </a:r>
            <a:r>
              <a:rPr lang="es-ES" sz="2000" dirty="0" err="1"/>
              <a:t>what</a:t>
            </a:r>
            <a:r>
              <a:rPr lang="es-ES" sz="2000" dirty="0"/>
              <a:t> </a:t>
            </a:r>
            <a:r>
              <a:rPr lang="es-ES" sz="2000" dirty="0" err="1"/>
              <a:t>is</a:t>
            </a:r>
            <a:r>
              <a:rPr lang="es-ES" sz="2000" dirty="0"/>
              <a:t> </a:t>
            </a:r>
            <a:r>
              <a:rPr lang="es-ES" sz="2000" dirty="0" err="1"/>
              <a:t>best</a:t>
            </a:r>
            <a:r>
              <a:rPr lang="es-ES" sz="2000" dirty="0"/>
              <a:t> </a:t>
            </a:r>
            <a:r>
              <a:rPr lang="es-ES" sz="2000" dirty="0" err="1"/>
              <a:t>for</a:t>
            </a:r>
            <a:r>
              <a:rPr lang="es-ES" sz="2000" dirty="0"/>
              <a:t> </a:t>
            </a:r>
            <a:r>
              <a:rPr lang="es-ES" sz="2000" dirty="0" err="1"/>
              <a:t>the</a:t>
            </a:r>
            <a:r>
              <a:rPr lang="es-ES" sz="2000" dirty="0"/>
              <a:t> </a:t>
            </a:r>
            <a:r>
              <a:rPr lang="es-ES" dirty="0" err="1"/>
              <a:t>institution</a:t>
            </a:r>
            <a:r>
              <a:rPr lang="es-ES" sz="2000" dirty="0"/>
              <a:t>: try </a:t>
            </a:r>
            <a:r>
              <a:rPr lang="es-ES" sz="2000" dirty="0" err="1"/>
              <a:t>to</a:t>
            </a:r>
            <a:r>
              <a:rPr lang="es-ES" sz="2000" dirty="0"/>
              <a:t> </a:t>
            </a:r>
            <a:r>
              <a:rPr lang="es-ES" sz="2000" dirty="0" err="1"/>
              <a:t>avoid</a:t>
            </a:r>
            <a:r>
              <a:rPr lang="es-ES" sz="2000" dirty="0"/>
              <a:t> </a:t>
            </a:r>
            <a:r>
              <a:rPr lang="es-ES" sz="2000" dirty="0" err="1"/>
              <a:t>politics</a:t>
            </a:r>
            <a:r>
              <a:rPr lang="es-ES" sz="2000" dirty="0"/>
              <a:t>, be </a:t>
            </a:r>
            <a:r>
              <a:rPr lang="es-ES" sz="2000" dirty="0" err="1"/>
              <a:t>honest</a:t>
            </a:r>
            <a:r>
              <a:rPr lang="es-ES" sz="2000" dirty="0"/>
              <a:t>!</a:t>
            </a:r>
          </a:p>
          <a:p>
            <a:endParaRPr lang="es-ES" sz="2000" dirty="0"/>
          </a:p>
          <a:p>
            <a:r>
              <a:rPr lang="es-ES" sz="2000" dirty="0"/>
              <a:t>A </a:t>
            </a:r>
            <a:r>
              <a:rPr lang="es-ES" sz="2000" dirty="0" err="1"/>
              <a:t>requirement</a:t>
            </a:r>
            <a:r>
              <a:rPr lang="es-ES" dirty="0"/>
              <a:t>: </a:t>
            </a:r>
            <a:r>
              <a:rPr lang="es-ES" sz="2000" dirty="0"/>
              <a:t>“</a:t>
            </a:r>
            <a:r>
              <a:rPr lang="es-ES" sz="2000" dirty="0" err="1"/>
              <a:t>Give</a:t>
            </a:r>
            <a:r>
              <a:rPr lang="es-ES" sz="2000" dirty="0"/>
              <a:t> more </a:t>
            </a:r>
            <a:r>
              <a:rPr lang="es-ES" sz="2000" dirty="0" err="1"/>
              <a:t>than</a:t>
            </a:r>
            <a:r>
              <a:rPr lang="es-ES" sz="2000" dirty="0"/>
              <a:t> </a:t>
            </a:r>
            <a:r>
              <a:rPr lang="es-ES" sz="2000" dirty="0" err="1"/>
              <a:t>one</a:t>
            </a:r>
            <a:r>
              <a:rPr lang="es-ES" sz="2000" dirty="0"/>
              <a:t> </a:t>
            </a:r>
            <a:r>
              <a:rPr lang="es-ES" sz="2000" dirty="0" err="1"/>
              <a:t>takes</a:t>
            </a:r>
            <a:r>
              <a:rPr lang="es-ES" sz="2000" dirty="0"/>
              <a:t>”</a:t>
            </a:r>
          </a:p>
          <a:p>
            <a:endParaRPr lang="es-ES" sz="2000" dirty="0"/>
          </a:p>
          <a:p>
            <a:r>
              <a:rPr lang="es-ES" sz="2000" dirty="0" err="1"/>
              <a:t>Engage</a:t>
            </a:r>
            <a:r>
              <a:rPr lang="es-ES" sz="2000" dirty="0"/>
              <a:t>, </a:t>
            </a:r>
            <a:r>
              <a:rPr lang="es-ES" sz="2000" dirty="0" err="1"/>
              <a:t>support</a:t>
            </a:r>
            <a:r>
              <a:rPr lang="es-ES" sz="2000" dirty="0"/>
              <a:t>, inspire. </a:t>
            </a:r>
            <a:r>
              <a:rPr lang="es-ES" sz="2000" dirty="0" err="1"/>
              <a:t>Avoid</a:t>
            </a:r>
            <a:r>
              <a:rPr lang="es-ES" sz="2000" dirty="0"/>
              <a:t> </a:t>
            </a:r>
            <a:r>
              <a:rPr lang="es-ES" sz="2000" dirty="0" err="1"/>
              <a:t>too</a:t>
            </a:r>
            <a:r>
              <a:rPr lang="es-ES" sz="2000" dirty="0"/>
              <a:t> </a:t>
            </a:r>
            <a:r>
              <a:rPr lang="es-ES" sz="2000" dirty="0" err="1"/>
              <a:t>much</a:t>
            </a:r>
            <a:r>
              <a:rPr lang="es-ES" sz="2000" dirty="0"/>
              <a:t> NO-</a:t>
            </a:r>
            <a:r>
              <a:rPr lang="es-ES" sz="2000" dirty="0" err="1"/>
              <a:t>saying</a:t>
            </a:r>
            <a:r>
              <a:rPr lang="es-ES" sz="2000" dirty="0"/>
              <a:t>, </a:t>
            </a:r>
            <a:r>
              <a:rPr lang="es-ES" sz="2000" dirty="0" err="1"/>
              <a:t>while</a:t>
            </a:r>
            <a:r>
              <a:rPr lang="es-ES" sz="2000" dirty="0"/>
              <a:t> </a:t>
            </a:r>
            <a:r>
              <a:rPr lang="es-ES" sz="2000" dirty="0" err="1"/>
              <a:t>nevertheless</a:t>
            </a:r>
            <a:r>
              <a:rPr lang="es-ES" sz="2000" dirty="0"/>
              <a:t> </a:t>
            </a:r>
            <a:r>
              <a:rPr lang="es-ES" sz="2000" dirty="0" err="1"/>
              <a:t>attent</a:t>
            </a:r>
            <a:r>
              <a:rPr lang="es-ES" sz="2000" dirty="0"/>
              <a:t> to </a:t>
            </a:r>
            <a:r>
              <a:rPr lang="es-ES" sz="2000" dirty="0" err="1"/>
              <a:t>keep</a:t>
            </a:r>
            <a:r>
              <a:rPr lang="es-ES" sz="2000" dirty="0"/>
              <a:t> </a:t>
            </a:r>
            <a:r>
              <a:rPr lang="es-ES" sz="2000" dirty="0" err="1"/>
              <a:t>focus</a:t>
            </a:r>
            <a:r>
              <a:rPr lang="es-ES" sz="2000" dirty="0"/>
              <a:t>!</a:t>
            </a:r>
            <a:endParaRPr lang="en-US" sz="2000" dirty="0"/>
          </a:p>
        </p:txBody>
      </p:sp>
      <p:sp>
        <p:nvSpPr>
          <p:cNvPr id="4" name="Foliennummernplatzhalter 3"/>
          <p:cNvSpPr>
            <a:spLocks noGrp="1"/>
          </p:cNvSpPr>
          <p:nvPr>
            <p:ph type="sldNum" sz="quarter" idx="12"/>
          </p:nvPr>
        </p:nvSpPr>
        <p:spPr/>
        <p:txBody>
          <a:bodyPr/>
          <a:lstStyle/>
          <a:p>
            <a:r>
              <a:rPr lang="de-CH" dirty="0"/>
              <a:t>21</a:t>
            </a:r>
          </a:p>
        </p:txBody>
      </p:sp>
    </p:spTree>
    <p:extLst>
      <p:ext uri="{BB962C8B-B14F-4D97-AF65-F5344CB8AC3E}">
        <p14:creationId xmlns:p14="http://schemas.microsoft.com/office/powerpoint/2010/main" val="2255609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s-ES" sz="2400" dirty="0"/>
              <a:t>D. </a:t>
            </a:r>
            <a:r>
              <a:rPr lang="es-ES" sz="2400" u="sng" dirty="0"/>
              <a:t>The Agenda</a:t>
            </a:r>
            <a:endParaRPr lang="en-US" sz="2400" u="sng" dirty="0"/>
          </a:p>
        </p:txBody>
      </p:sp>
      <p:sp>
        <p:nvSpPr>
          <p:cNvPr id="3" name="Inhaltsplatzhalter 2"/>
          <p:cNvSpPr>
            <a:spLocks noGrp="1"/>
          </p:cNvSpPr>
          <p:nvPr>
            <p:ph idx="1"/>
          </p:nvPr>
        </p:nvSpPr>
        <p:spPr/>
        <p:txBody>
          <a:bodyPr>
            <a:normAutofit/>
          </a:bodyPr>
          <a:lstStyle/>
          <a:p>
            <a:r>
              <a:rPr lang="en-US" sz="2000" dirty="0"/>
              <a:t>Pick some priorities, engage in some “battles”, but not in all - and preferably when there is a reasonable likelihood of success</a:t>
            </a:r>
          </a:p>
          <a:p>
            <a:endParaRPr lang="en-US" sz="2000" dirty="0"/>
          </a:p>
          <a:p>
            <a:r>
              <a:rPr lang="en-US" sz="2000" dirty="0"/>
              <a:t>Ask each key member of the organization periodically (say, every 2nd year) to write down:</a:t>
            </a:r>
          </a:p>
          <a:p>
            <a:endParaRPr lang="en-US" sz="2000" dirty="0"/>
          </a:p>
          <a:p>
            <a:pPr lvl="1"/>
            <a:r>
              <a:rPr lang="en-US" sz="2000" dirty="0"/>
              <a:t>3 </a:t>
            </a:r>
            <a:r>
              <a:rPr lang="en-US" sz="2000" u="sng" dirty="0"/>
              <a:t>most critical </a:t>
            </a:r>
            <a:r>
              <a:rPr lang="en-US" sz="2000" dirty="0"/>
              <a:t>issues, for the President to focus on</a:t>
            </a:r>
          </a:p>
          <a:p>
            <a:endParaRPr lang="en-US" sz="2000" dirty="0"/>
          </a:p>
          <a:p>
            <a:pPr marL="0" indent="0">
              <a:buNone/>
            </a:pPr>
            <a:r>
              <a:rPr lang="en-US" sz="2000" dirty="0"/>
              <a:t>	</a:t>
            </a:r>
            <a:r>
              <a:rPr lang="en-US" sz="2000" u="sng" dirty="0"/>
              <a:t>And</a:t>
            </a:r>
          </a:p>
          <a:p>
            <a:endParaRPr lang="en-US" sz="2000" dirty="0"/>
          </a:p>
          <a:p>
            <a:pPr lvl="1"/>
            <a:r>
              <a:rPr lang="en-US" sz="2000" dirty="0"/>
              <a:t>3 </a:t>
            </a:r>
            <a:r>
              <a:rPr lang="en-US" sz="2000" u="sng" dirty="0"/>
              <a:t>least critical issues</a:t>
            </a:r>
            <a:r>
              <a:rPr lang="en-US" sz="2000" dirty="0"/>
              <a:t>, for the President not to focus on</a:t>
            </a:r>
          </a:p>
          <a:p>
            <a:endParaRPr lang="en-US" sz="2000" dirty="0"/>
          </a:p>
        </p:txBody>
      </p:sp>
      <p:sp>
        <p:nvSpPr>
          <p:cNvPr id="4" name="Foliennummernplatzhalter 3"/>
          <p:cNvSpPr>
            <a:spLocks noGrp="1"/>
          </p:cNvSpPr>
          <p:nvPr>
            <p:ph type="sldNum" sz="quarter" idx="12"/>
          </p:nvPr>
        </p:nvSpPr>
        <p:spPr/>
        <p:txBody>
          <a:bodyPr/>
          <a:lstStyle/>
          <a:p>
            <a:r>
              <a:rPr lang="de-CH" dirty="0"/>
              <a:t>22</a:t>
            </a:r>
          </a:p>
        </p:txBody>
      </p:sp>
    </p:spTree>
    <p:extLst>
      <p:ext uri="{BB962C8B-B14F-4D97-AF65-F5344CB8AC3E}">
        <p14:creationId xmlns:p14="http://schemas.microsoft.com/office/powerpoint/2010/main" val="1867699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s-ES" sz="2400" u="sng" dirty="0" err="1"/>
              <a:t>Conclusions</a:t>
            </a:r>
            <a:endParaRPr lang="en-US" sz="2400" u="sng" dirty="0"/>
          </a:p>
        </p:txBody>
      </p:sp>
      <p:sp>
        <p:nvSpPr>
          <p:cNvPr id="3" name="Inhaltsplatzhalter 2"/>
          <p:cNvSpPr>
            <a:spLocks noGrp="1"/>
          </p:cNvSpPr>
          <p:nvPr>
            <p:ph idx="1"/>
          </p:nvPr>
        </p:nvSpPr>
        <p:spPr>
          <a:xfrm>
            <a:off x="628649" y="1058333"/>
            <a:ext cx="7886700" cy="4839230"/>
          </a:xfrm>
        </p:spPr>
        <p:txBody>
          <a:bodyPr>
            <a:normAutofit fontScale="92500" lnSpcReduction="10000"/>
          </a:bodyPr>
          <a:lstStyle/>
          <a:p>
            <a:r>
              <a:rPr lang="en-US" sz="2000" dirty="0"/>
              <a:t>So, my expectation is that </a:t>
            </a:r>
            <a:r>
              <a:rPr lang="en-US" dirty="0"/>
              <a:t>the Academic Institutions</a:t>
            </a:r>
            <a:r>
              <a:rPr lang="en-US" sz="2000" dirty="0"/>
              <a:t> of the Future might be rather different than what might be typical today.</a:t>
            </a:r>
          </a:p>
          <a:p>
            <a:endParaRPr lang="en-US" sz="2000" dirty="0"/>
          </a:p>
          <a:p>
            <a:r>
              <a:rPr lang="en-US" sz="2000" dirty="0"/>
              <a:t>To push a set of innovations shall be key – and they might add up to what might be labelled a disruptive innovation for </a:t>
            </a:r>
            <a:r>
              <a:rPr lang="en-US" dirty="0"/>
              <a:t>academic institutions</a:t>
            </a:r>
            <a:r>
              <a:rPr lang="en-US" sz="2000" dirty="0"/>
              <a:t>.</a:t>
            </a:r>
          </a:p>
          <a:p>
            <a:endParaRPr lang="en-US" sz="2000" dirty="0"/>
          </a:p>
          <a:p>
            <a:r>
              <a:rPr lang="en-US" sz="2000" dirty="0"/>
              <a:t>It is today’s emerging customers (companies, students) that represent the major drivers for this changes. Technological competences/ capabilities, above all, have dramatically changed, and led to a restructuring of needs.</a:t>
            </a:r>
          </a:p>
          <a:p>
            <a:endParaRPr lang="en-US" sz="2000" dirty="0"/>
          </a:p>
          <a:p>
            <a:r>
              <a:rPr lang="en-US" sz="2000" dirty="0"/>
              <a:t>An implementation – effective culture is therefore absolutely key, above all to stay competitive!</a:t>
            </a:r>
          </a:p>
          <a:p>
            <a:endParaRPr lang="en-US" sz="2000" dirty="0"/>
          </a:p>
          <a:p>
            <a:r>
              <a:rPr lang="en-US" sz="2000" dirty="0"/>
              <a:t>A more explicit, top-down leadership function is typically called for – effective leadership at the top shall be key for the </a:t>
            </a:r>
            <a:r>
              <a:rPr lang="en-US" dirty="0"/>
              <a:t>Academic Institutions</a:t>
            </a:r>
            <a:r>
              <a:rPr lang="en-US" sz="2000" dirty="0"/>
              <a:t> of the Future, to deliver good education for the future</a:t>
            </a:r>
          </a:p>
          <a:p>
            <a:endParaRPr lang="en-US" sz="2000" dirty="0"/>
          </a:p>
        </p:txBody>
      </p:sp>
      <p:sp>
        <p:nvSpPr>
          <p:cNvPr id="4" name="Foliennummernplatzhalter 3"/>
          <p:cNvSpPr>
            <a:spLocks noGrp="1"/>
          </p:cNvSpPr>
          <p:nvPr>
            <p:ph type="sldNum" sz="quarter" idx="12"/>
          </p:nvPr>
        </p:nvSpPr>
        <p:spPr/>
        <p:txBody>
          <a:bodyPr/>
          <a:lstStyle/>
          <a:p>
            <a:r>
              <a:rPr lang="de-CH" dirty="0"/>
              <a:t>23</a:t>
            </a:r>
          </a:p>
        </p:txBody>
      </p:sp>
    </p:spTree>
    <p:extLst>
      <p:ext uri="{BB962C8B-B14F-4D97-AF65-F5344CB8AC3E}">
        <p14:creationId xmlns:p14="http://schemas.microsoft.com/office/powerpoint/2010/main" val="79756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s-ES" sz="2400" u="sng" dirty="0" err="1"/>
              <a:t>Many</a:t>
            </a:r>
            <a:r>
              <a:rPr lang="es-ES" sz="2400" u="sng" dirty="0"/>
              <a:t> </a:t>
            </a:r>
            <a:r>
              <a:rPr lang="es-ES" sz="2400" u="sng" dirty="0" err="1"/>
              <a:t>Traditional</a:t>
            </a:r>
            <a:r>
              <a:rPr lang="es-ES" sz="2400" u="sng" dirty="0"/>
              <a:t> </a:t>
            </a:r>
            <a:r>
              <a:rPr lang="es-ES" sz="2400" u="sng" dirty="0" err="1"/>
              <a:t>Universities</a:t>
            </a:r>
            <a:r>
              <a:rPr lang="es-ES" u="sng" dirty="0"/>
              <a:t> as </a:t>
            </a:r>
            <a:r>
              <a:rPr lang="es-ES" u="sng" dirty="0" err="1"/>
              <a:t>well</a:t>
            </a:r>
            <a:r>
              <a:rPr lang="es-ES" u="sng" dirty="0"/>
              <a:t> as </a:t>
            </a:r>
            <a:r>
              <a:rPr lang="es-ES" u="sng" dirty="0" err="1"/>
              <a:t>other</a:t>
            </a:r>
            <a:r>
              <a:rPr lang="es-ES" u="sng" dirty="0"/>
              <a:t> </a:t>
            </a:r>
            <a:r>
              <a:rPr lang="es-ES" u="sng" dirty="0" err="1"/>
              <a:t>Institutions</a:t>
            </a:r>
            <a:r>
              <a:rPr lang="es-ES" u="sng" dirty="0"/>
              <a:t> </a:t>
            </a:r>
            <a:r>
              <a:rPr lang="es-ES" u="sng" dirty="0" err="1"/>
              <a:t>of</a:t>
            </a:r>
            <a:r>
              <a:rPr lang="es-ES" u="sng" dirty="0"/>
              <a:t> </a:t>
            </a:r>
            <a:r>
              <a:rPr lang="es-ES" u="sng" dirty="0" err="1"/>
              <a:t>Higher</a:t>
            </a:r>
            <a:r>
              <a:rPr lang="es-ES" u="sng" dirty="0"/>
              <a:t> </a:t>
            </a:r>
            <a:r>
              <a:rPr lang="es-ES" u="sng" dirty="0" err="1"/>
              <a:t>Education</a:t>
            </a:r>
            <a:r>
              <a:rPr lang="es-ES" u="sng" dirty="0"/>
              <a:t> </a:t>
            </a:r>
            <a:r>
              <a:rPr lang="es-ES" sz="2400" u="sng" dirty="0" err="1"/>
              <a:t>have</a:t>
            </a:r>
            <a:r>
              <a:rPr lang="es-ES" sz="2400" u="sng" dirty="0"/>
              <a:t> </a:t>
            </a:r>
            <a:r>
              <a:rPr lang="es-ES" sz="2400" u="sng" dirty="0" err="1"/>
              <a:t>recently</a:t>
            </a:r>
            <a:r>
              <a:rPr lang="es-ES" sz="2400" u="sng" dirty="0"/>
              <a:t> come </a:t>
            </a:r>
            <a:r>
              <a:rPr lang="es-ES" sz="2400" u="sng" dirty="0" err="1"/>
              <a:t>under</a:t>
            </a:r>
            <a:r>
              <a:rPr lang="es-ES" sz="2400" u="sng" dirty="0"/>
              <a:t> </a:t>
            </a:r>
            <a:r>
              <a:rPr lang="es-ES" sz="2400" u="sng" dirty="0" err="1"/>
              <a:t>pressure</a:t>
            </a:r>
            <a:r>
              <a:rPr lang="es-ES" sz="2400" dirty="0"/>
              <a:t>: </a:t>
            </a:r>
            <a:endParaRPr lang="de-CH" sz="2400" dirty="0"/>
          </a:p>
        </p:txBody>
      </p:sp>
      <p:sp>
        <p:nvSpPr>
          <p:cNvPr id="3" name="Inhaltsplatzhalter 2"/>
          <p:cNvSpPr>
            <a:spLocks noGrp="1"/>
          </p:cNvSpPr>
          <p:nvPr>
            <p:ph idx="1"/>
          </p:nvPr>
        </p:nvSpPr>
        <p:spPr/>
        <p:txBody>
          <a:bodyPr>
            <a:normAutofit/>
          </a:bodyPr>
          <a:lstStyle/>
          <a:p>
            <a:r>
              <a:rPr lang="es-ES" sz="2000" dirty="0" err="1"/>
              <a:t>Traditionally</a:t>
            </a:r>
            <a:r>
              <a:rPr lang="es-ES" sz="2000" dirty="0"/>
              <a:t>, </a:t>
            </a:r>
            <a:r>
              <a:rPr lang="es-ES" sz="2000" dirty="0" err="1"/>
              <a:t>they</a:t>
            </a:r>
            <a:r>
              <a:rPr lang="es-ES" sz="2000" dirty="0"/>
              <a:t> </a:t>
            </a:r>
            <a:r>
              <a:rPr lang="es-ES" sz="2000" dirty="0" err="1"/>
              <a:t>tend</a:t>
            </a:r>
            <a:r>
              <a:rPr lang="es-ES" sz="2000" dirty="0"/>
              <a:t> to be </a:t>
            </a:r>
            <a:r>
              <a:rPr lang="es-ES" sz="2000" dirty="0" err="1"/>
              <a:t>very</a:t>
            </a:r>
            <a:r>
              <a:rPr lang="es-ES" sz="2000" dirty="0"/>
              <a:t> </a:t>
            </a:r>
            <a:r>
              <a:rPr lang="es-ES" sz="2000" dirty="0" err="1"/>
              <a:t>conservative</a:t>
            </a:r>
            <a:r>
              <a:rPr lang="es-ES" sz="2000" dirty="0"/>
              <a:t>:</a:t>
            </a:r>
          </a:p>
          <a:p>
            <a:pPr lvl="1"/>
            <a:r>
              <a:rPr lang="es-ES" sz="2000" dirty="0" err="1"/>
              <a:t>Often</a:t>
            </a:r>
            <a:r>
              <a:rPr lang="es-ES" sz="2000" dirty="0"/>
              <a:t> </a:t>
            </a:r>
            <a:r>
              <a:rPr lang="es-ES" sz="2000" dirty="0" err="1"/>
              <a:t>Tenure-based</a:t>
            </a:r>
            <a:r>
              <a:rPr lang="es-ES" sz="2000" dirty="0"/>
              <a:t> </a:t>
            </a:r>
            <a:r>
              <a:rPr lang="es-ES" sz="2000" dirty="0" err="1"/>
              <a:t>faculty</a:t>
            </a:r>
            <a:r>
              <a:rPr lang="es-ES" sz="2000" dirty="0"/>
              <a:t> </a:t>
            </a:r>
          </a:p>
          <a:p>
            <a:pPr lvl="1"/>
            <a:endParaRPr lang="es-ES" sz="2000" dirty="0"/>
          </a:p>
          <a:p>
            <a:pPr lvl="1"/>
            <a:r>
              <a:rPr lang="es-ES" sz="2000" dirty="0" err="1"/>
              <a:t>Often</a:t>
            </a:r>
            <a:r>
              <a:rPr lang="es-ES" sz="2000" dirty="0"/>
              <a:t> Unilateral </a:t>
            </a:r>
            <a:r>
              <a:rPr lang="es-ES" sz="2000" dirty="0" err="1"/>
              <a:t>research-focus</a:t>
            </a:r>
            <a:r>
              <a:rPr lang="es-ES" sz="2000" dirty="0"/>
              <a:t>, </a:t>
            </a:r>
            <a:r>
              <a:rPr lang="es-ES" sz="2000" dirty="0" err="1"/>
              <a:t>or</a:t>
            </a:r>
            <a:r>
              <a:rPr lang="es-ES" sz="2000" dirty="0"/>
              <a:t> at </a:t>
            </a:r>
            <a:r>
              <a:rPr lang="es-ES" sz="2000" dirty="0" err="1"/>
              <a:t>least</a:t>
            </a:r>
            <a:r>
              <a:rPr lang="es-ES" sz="2000" dirty="0"/>
              <a:t> a </a:t>
            </a:r>
            <a:r>
              <a:rPr lang="es-ES" sz="2000" dirty="0" err="1"/>
              <a:t>bias</a:t>
            </a:r>
            <a:r>
              <a:rPr lang="es-ES" sz="2000" dirty="0"/>
              <a:t> </a:t>
            </a:r>
            <a:r>
              <a:rPr lang="es-ES" sz="2000" dirty="0" err="1"/>
              <a:t>towards</a:t>
            </a:r>
            <a:r>
              <a:rPr lang="es-ES" sz="2000" dirty="0"/>
              <a:t> </a:t>
            </a:r>
            <a:r>
              <a:rPr lang="es-ES" sz="2000" dirty="0" err="1"/>
              <a:t>research</a:t>
            </a:r>
            <a:endParaRPr lang="es-ES" sz="2000" dirty="0"/>
          </a:p>
          <a:p>
            <a:pPr lvl="1"/>
            <a:endParaRPr lang="es-ES" sz="2000" dirty="0"/>
          </a:p>
          <a:p>
            <a:pPr lvl="1"/>
            <a:r>
              <a:rPr lang="es-ES" sz="2000" dirty="0" err="1"/>
              <a:t>Typically</a:t>
            </a:r>
            <a:r>
              <a:rPr lang="es-ES" sz="2000" dirty="0"/>
              <a:t> </a:t>
            </a:r>
            <a:r>
              <a:rPr lang="es-ES" sz="2000" dirty="0" err="1"/>
              <a:t>financially</a:t>
            </a:r>
            <a:r>
              <a:rPr lang="es-ES" sz="2000" dirty="0"/>
              <a:t> </a:t>
            </a:r>
            <a:r>
              <a:rPr lang="es-ES" sz="2000" dirty="0" err="1"/>
              <a:t>subsidized</a:t>
            </a:r>
            <a:r>
              <a:rPr lang="es-ES" sz="2000" dirty="0"/>
              <a:t> </a:t>
            </a:r>
            <a:r>
              <a:rPr lang="es-ES" dirty="0" err="1"/>
              <a:t>or</a:t>
            </a:r>
            <a:r>
              <a:rPr lang="es-ES" dirty="0"/>
              <a:t> </a:t>
            </a:r>
            <a:r>
              <a:rPr lang="es-ES" dirty="0" err="1"/>
              <a:t>event</a:t>
            </a:r>
            <a:r>
              <a:rPr lang="es-ES" dirty="0"/>
              <a:t> </a:t>
            </a:r>
            <a:r>
              <a:rPr lang="es-ES" dirty="0" err="1"/>
              <a:t>owned</a:t>
            </a:r>
            <a:r>
              <a:rPr lang="es-ES" dirty="0"/>
              <a:t> </a:t>
            </a:r>
            <a:r>
              <a:rPr lang="es-ES" sz="2000" dirty="0" err="1"/>
              <a:t>by</a:t>
            </a:r>
            <a:r>
              <a:rPr lang="es-ES" sz="2000" dirty="0"/>
              <a:t> </a:t>
            </a:r>
            <a:r>
              <a:rPr lang="es-ES" sz="2000" dirty="0" err="1"/>
              <a:t>the</a:t>
            </a:r>
            <a:r>
              <a:rPr lang="es-ES" sz="2000" dirty="0"/>
              <a:t> </a:t>
            </a:r>
            <a:r>
              <a:rPr lang="es-ES" sz="2000" dirty="0" err="1"/>
              <a:t>public</a:t>
            </a:r>
            <a:r>
              <a:rPr lang="es-ES" sz="2000" dirty="0"/>
              <a:t> sector</a:t>
            </a:r>
          </a:p>
          <a:p>
            <a:pPr lvl="1"/>
            <a:endParaRPr lang="es-ES" dirty="0"/>
          </a:p>
          <a:p>
            <a:r>
              <a:rPr lang="es-ES" dirty="0"/>
              <a:t>Here are </a:t>
            </a:r>
            <a:r>
              <a:rPr lang="es-ES" dirty="0" err="1"/>
              <a:t>two</a:t>
            </a:r>
            <a:r>
              <a:rPr lang="es-ES" dirty="0"/>
              <a:t> </a:t>
            </a:r>
            <a:r>
              <a:rPr lang="es-ES" dirty="0" err="1"/>
              <a:t>major</a:t>
            </a:r>
            <a:r>
              <a:rPr lang="es-ES" dirty="0"/>
              <a:t> </a:t>
            </a:r>
            <a:r>
              <a:rPr lang="es-ES" dirty="0" err="1"/>
              <a:t>dilemmas</a:t>
            </a:r>
            <a:r>
              <a:rPr lang="es-ES" dirty="0"/>
              <a:t> </a:t>
            </a:r>
            <a:r>
              <a:rPr lang="es-ES" dirty="0" err="1"/>
              <a:t>today</a:t>
            </a:r>
            <a:endParaRPr lang="de-CH" dirty="0"/>
          </a:p>
          <a:p>
            <a:pPr lvl="1"/>
            <a:r>
              <a:rPr lang="de-CH" sz="2000" dirty="0"/>
              <a:t>The </a:t>
            </a:r>
            <a:r>
              <a:rPr lang="de-CH" sz="2000" dirty="0" err="1"/>
              <a:t>quality</a:t>
            </a:r>
            <a:r>
              <a:rPr lang="de-CH" sz="2000" dirty="0"/>
              <a:t> </a:t>
            </a:r>
            <a:r>
              <a:rPr lang="de-CH" sz="2000" dirty="0" err="1"/>
              <a:t>vs</a:t>
            </a:r>
            <a:r>
              <a:rPr lang="de-CH" sz="2000" dirty="0"/>
              <a:t> </a:t>
            </a:r>
            <a:r>
              <a:rPr lang="de-CH" sz="2000" dirty="0" err="1"/>
              <a:t>relevance</a:t>
            </a:r>
            <a:r>
              <a:rPr lang="de-CH" sz="2000" dirty="0"/>
              <a:t> </a:t>
            </a:r>
            <a:r>
              <a:rPr lang="de-CH" sz="2000" dirty="0" err="1"/>
              <a:t>issue</a:t>
            </a:r>
            <a:r>
              <a:rPr lang="de-CH" sz="2000" dirty="0"/>
              <a:t>? Lack of </a:t>
            </a:r>
            <a:r>
              <a:rPr lang="de-CH" sz="2000" dirty="0" err="1"/>
              <a:t>practicality</a:t>
            </a:r>
            <a:r>
              <a:rPr lang="de-CH" sz="2000" dirty="0"/>
              <a:t>? </a:t>
            </a:r>
          </a:p>
          <a:p>
            <a:pPr lvl="1"/>
            <a:endParaRPr lang="es-ES" sz="2000" dirty="0"/>
          </a:p>
          <a:p>
            <a:pPr lvl="1"/>
            <a:r>
              <a:rPr lang="es-ES" sz="2000" dirty="0"/>
              <a:t>The </a:t>
            </a:r>
            <a:r>
              <a:rPr lang="es-ES" sz="2000" dirty="0" err="1"/>
              <a:t>school’s</a:t>
            </a:r>
            <a:r>
              <a:rPr lang="es-ES" sz="2000" dirty="0"/>
              <a:t> </a:t>
            </a:r>
            <a:r>
              <a:rPr lang="es-ES" sz="2000" dirty="0" err="1"/>
              <a:t>financial</a:t>
            </a:r>
            <a:r>
              <a:rPr lang="es-ES" sz="2000" dirty="0"/>
              <a:t> </a:t>
            </a:r>
            <a:r>
              <a:rPr lang="es-ES" sz="2000" dirty="0" err="1"/>
              <a:t>sustainability</a:t>
            </a:r>
            <a:r>
              <a:rPr lang="es-ES" sz="2000" dirty="0"/>
              <a:t> </a:t>
            </a:r>
            <a:r>
              <a:rPr lang="es-ES" sz="2000" dirty="0" err="1"/>
              <a:t>issue</a:t>
            </a:r>
            <a:r>
              <a:rPr lang="es-ES" sz="2000" dirty="0"/>
              <a:t>?</a:t>
            </a:r>
          </a:p>
          <a:p>
            <a:pPr lvl="2"/>
            <a:r>
              <a:rPr lang="es-ES" sz="2000" dirty="0"/>
              <a:t> </a:t>
            </a:r>
          </a:p>
          <a:p>
            <a:pPr lvl="2"/>
            <a:r>
              <a:rPr lang="es-ES" sz="2000" dirty="0"/>
              <a:t> </a:t>
            </a:r>
          </a:p>
        </p:txBody>
      </p:sp>
      <p:sp>
        <p:nvSpPr>
          <p:cNvPr id="4" name="Foliennummernplatzhalter 3"/>
          <p:cNvSpPr>
            <a:spLocks noGrp="1"/>
          </p:cNvSpPr>
          <p:nvPr>
            <p:ph type="sldNum" sz="quarter" idx="12"/>
          </p:nvPr>
        </p:nvSpPr>
        <p:spPr/>
        <p:txBody>
          <a:bodyPr/>
          <a:lstStyle/>
          <a:p>
            <a:r>
              <a:rPr lang="es-ES" dirty="0"/>
              <a:t>3</a:t>
            </a:r>
            <a:endParaRPr lang="de-CH" dirty="0"/>
          </a:p>
        </p:txBody>
      </p:sp>
    </p:spTree>
    <p:extLst>
      <p:ext uri="{BB962C8B-B14F-4D97-AF65-F5344CB8AC3E}">
        <p14:creationId xmlns:p14="http://schemas.microsoft.com/office/powerpoint/2010/main" val="404589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A657A05-374A-45B3-8E89-9B397C1A60D0}"/>
              </a:ext>
            </a:extLst>
          </p:cNvPr>
          <p:cNvSpPr>
            <a:spLocks noGrp="1"/>
          </p:cNvSpPr>
          <p:nvPr>
            <p:ph type="title"/>
          </p:nvPr>
        </p:nvSpPr>
        <p:spPr/>
        <p:txBody>
          <a:bodyPr/>
          <a:lstStyle/>
          <a:p>
            <a:endParaRPr lang="en-US"/>
          </a:p>
        </p:txBody>
      </p:sp>
      <p:sp>
        <p:nvSpPr>
          <p:cNvPr id="3" name="Inhaltsplatzhalter 2">
            <a:extLst>
              <a:ext uri="{FF2B5EF4-FFF2-40B4-BE49-F238E27FC236}">
                <a16:creationId xmlns:a16="http://schemas.microsoft.com/office/drawing/2014/main" xmlns="" id="{DDD6C113-9685-48CD-99ED-A4D31DAED198}"/>
              </a:ext>
            </a:extLst>
          </p:cNvPr>
          <p:cNvSpPr>
            <a:spLocks noGrp="1"/>
          </p:cNvSpPr>
          <p:nvPr>
            <p:ph idx="1"/>
          </p:nvPr>
        </p:nvSpPr>
        <p:spPr/>
        <p:txBody>
          <a:bodyPr/>
          <a:lstStyle/>
          <a:p>
            <a:r>
              <a:rPr lang="es-ES" dirty="0"/>
              <a:t>A central </a:t>
            </a:r>
            <a:r>
              <a:rPr lang="es-ES" dirty="0" err="1"/>
              <a:t>proposition</a:t>
            </a:r>
            <a:r>
              <a:rPr lang="es-ES" dirty="0"/>
              <a:t> </a:t>
            </a:r>
            <a:r>
              <a:rPr lang="es-ES" dirty="0" err="1"/>
              <a:t>for</a:t>
            </a:r>
            <a:r>
              <a:rPr lang="es-ES" dirty="0"/>
              <a:t> </a:t>
            </a:r>
            <a:r>
              <a:rPr lang="es-ES" dirty="0" err="1"/>
              <a:t>achieving</a:t>
            </a:r>
            <a:r>
              <a:rPr lang="es-ES" dirty="0"/>
              <a:t> more </a:t>
            </a:r>
            <a:r>
              <a:rPr lang="es-ES" dirty="0" err="1"/>
              <a:t>relevance</a:t>
            </a:r>
            <a:r>
              <a:rPr lang="es-ES" dirty="0"/>
              <a:t> in </a:t>
            </a:r>
            <a:r>
              <a:rPr lang="es-ES" dirty="0" err="1"/>
              <a:t>Universities</a:t>
            </a:r>
            <a:r>
              <a:rPr lang="es-ES" dirty="0"/>
              <a:t> </a:t>
            </a:r>
            <a:r>
              <a:rPr lang="es-ES" dirty="0" err="1"/>
              <a:t>shall</a:t>
            </a:r>
            <a:r>
              <a:rPr lang="es-ES" dirty="0"/>
              <a:t> be </a:t>
            </a:r>
            <a:r>
              <a:rPr lang="es-ES" dirty="0" err="1"/>
              <a:t>that</a:t>
            </a:r>
            <a:r>
              <a:rPr lang="es-ES" dirty="0"/>
              <a:t> </a:t>
            </a:r>
            <a:r>
              <a:rPr lang="es-ES" dirty="0" err="1"/>
              <a:t>they</a:t>
            </a:r>
            <a:r>
              <a:rPr lang="es-ES" dirty="0"/>
              <a:t> are </a:t>
            </a:r>
            <a:r>
              <a:rPr lang="es-ES" dirty="0" err="1"/>
              <a:t>pursuing</a:t>
            </a:r>
            <a:r>
              <a:rPr lang="es-ES" dirty="0"/>
              <a:t> </a:t>
            </a:r>
            <a:r>
              <a:rPr lang="es-ES" u="sng" dirty="0" err="1"/>
              <a:t>relevant</a:t>
            </a:r>
            <a:r>
              <a:rPr lang="es-ES" u="sng" dirty="0"/>
              <a:t> </a:t>
            </a:r>
            <a:r>
              <a:rPr lang="es-ES" u="sng" dirty="0" err="1"/>
              <a:t>innovations</a:t>
            </a:r>
            <a:r>
              <a:rPr lang="es-ES" dirty="0"/>
              <a:t>.</a:t>
            </a:r>
          </a:p>
          <a:p>
            <a:endParaRPr lang="es-ES" dirty="0"/>
          </a:p>
          <a:p>
            <a:r>
              <a:rPr lang="es-ES" dirty="0" err="1"/>
              <a:t>Let</a:t>
            </a:r>
            <a:r>
              <a:rPr lang="es-ES" dirty="0"/>
              <a:t> </a:t>
            </a:r>
            <a:r>
              <a:rPr lang="es-ES" dirty="0" err="1"/>
              <a:t>us</a:t>
            </a:r>
            <a:r>
              <a:rPr lang="es-ES" dirty="0"/>
              <a:t> </a:t>
            </a:r>
            <a:r>
              <a:rPr lang="es-ES" dirty="0" err="1"/>
              <a:t>therefore</a:t>
            </a:r>
            <a:r>
              <a:rPr lang="es-ES" dirty="0"/>
              <a:t>, </a:t>
            </a:r>
            <a:r>
              <a:rPr lang="es-ES" dirty="0" err="1"/>
              <a:t>briefly</a:t>
            </a:r>
            <a:r>
              <a:rPr lang="es-ES" dirty="0"/>
              <a:t> </a:t>
            </a:r>
            <a:r>
              <a:rPr lang="es-ES" dirty="0" err="1"/>
              <a:t>review</a:t>
            </a:r>
            <a:r>
              <a:rPr lang="es-ES" dirty="0"/>
              <a:t> a </a:t>
            </a:r>
            <a:r>
              <a:rPr lang="es-ES" dirty="0" err="1"/>
              <a:t>model</a:t>
            </a:r>
            <a:r>
              <a:rPr lang="es-ES" dirty="0"/>
              <a:t> </a:t>
            </a:r>
            <a:r>
              <a:rPr lang="es-ES" dirty="0" err="1"/>
              <a:t>for</a:t>
            </a:r>
            <a:r>
              <a:rPr lang="es-ES" dirty="0"/>
              <a:t> </a:t>
            </a:r>
            <a:r>
              <a:rPr lang="es-ES" dirty="0" err="1"/>
              <a:t>effective</a:t>
            </a:r>
            <a:r>
              <a:rPr lang="es-ES" dirty="0"/>
              <a:t> </a:t>
            </a:r>
            <a:r>
              <a:rPr lang="es-ES" dirty="0" err="1"/>
              <a:t>value</a:t>
            </a:r>
            <a:r>
              <a:rPr lang="es-ES" dirty="0"/>
              <a:t> </a:t>
            </a:r>
            <a:r>
              <a:rPr lang="es-ES" dirty="0" err="1"/>
              <a:t>creation</a:t>
            </a:r>
            <a:r>
              <a:rPr lang="es-ES" dirty="0"/>
              <a:t>.</a:t>
            </a:r>
          </a:p>
          <a:p>
            <a:pPr marL="0" indent="0">
              <a:buNone/>
            </a:pPr>
            <a:r>
              <a:rPr lang="es-ES" dirty="0"/>
              <a:t> </a:t>
            </a:r>
            <a:r>
              <a:rPr lang="en-US" dirty="0"/>
              <a:t>   (Based on research by J. </a:t>
            </a:r>
            <a:r>
              <a:rPr lang="en-US" dirty="0" err="1"/>
              <a:t>Rembiszewski</a:t>
            </a:r>
            <a:r>
              <a:rPr lang="en-US" dirty="0"/>
              <a:t> and myself; “</a:t>
            </a:r>
            <a:r>
              <a:rPr lang="en-US" u="sng" dirty="0"/>
              <a:t>From Great to</a:t>
            </a:r>
          </a:p>
          <a:p>
            <a:pPr marL="0" indent="0">
              <a:buNone/>
            </a:pPr>
            <a:r>
              <a:rPr lang="en-US" dirty="0"/>
              <a:t>    </a:t>
            </a:r>
            <a:r>
              <a:rPr lang="en-US" u="sng" dirty="0"/>
              <a:t>Gone”</a:t>
            </a:r>
            <a:r>
              <a:rPr lang="en-US" dirty="0"/>
              <a:t>, </a:t>
            </a:r>
            <a:r>
              <a:rPr lang="en-US" dirty="0" err="1"/>
              <a:t>Gover</a:t>
            </a:r>
            <a:r>
              <a:rPr lang="en-US" dirty="0"/>
              <a:t>, 2015)</a:t>
            </a:r>
            <a:endParaRPr lang="es-ES" dirty="0"/>
          </a:p>
        </p:txBody>
      </p:sp>
      <p:sp>
        <p:nvSpPr>
          <p:cNvPr id="4" name="Foliennummernplatzhalter 3">
            <a:extLst>
              <a:ext uri="{FF2B5EF4-FFF2-40B4-BE49-F238E27FC236}">
                <a16:creationId xmlns:a16="http://schemas.microsoft.com/office/drawing/2014/main" xmlns="" id="{206BE0E7-4875-48D7-A7A5-B043A920439D}"/>
              </a:ext>
            </a:extLst>
          </p:cNvPr>
          <p:cNvSpPr>
            <a:spLocks noGrp="1"/>
          </p:cNvSpPr>
          <p:nvPr>
            <p:ph type="sldNum" sz="quarter" idx="12"/>
          </p:nvPr>
        </p:nvSpPr>
        <p:spPr/>
        <p:txBody>
          <a:bodyPr/>
          <a:lstStyle/>
          <a:p>
            <a:r>
              <a:rPr lang="de-CH" dirty="0"/>
              <a:t>4</a:t>
            </a:r>
          </a:p>
        </p:txBody>
      </p:sp>
    </p:spTree>
    <p:extLst>
      <p:ext uri="{BB962C8B-B14F-4D97-AF65-F5344CB8AC3E}">
        <p14:creationId xmlns:p14="http://schemas.microsoft.com/office/powerpoint/2010/main" val="18122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687297"/>
          </a:xfrm>
        </p:spPr>
        <p:txBody>
          <a:bodyPr>
            <a:normAutofit fontScale="90000"/>
          </a:bodyPr>
          <a:lstStyle/>
          <a:p>
            <a:r>
              <a:rPr lang="de-CH" sz="2400" u="sng" dirty="0" err="1"/>
              <a:t>We</a:t>
            </a:r>
            <a:r>
              <a:rPr lang="de-CH" sz="2400" u="sng" dirty="0"/>
              <a:t> </a:t>
            </a:r>
            <a:r>
              <a:rPr lang="de-CH" sz="2400" u="sng" dirty="0" err="1"/>
              <a:t>have</a:t>
            </a:r>
            <a:r>
              <a:rPr lang="de-CH" sz="2400" u="sng" dirty="0"/>
              <a:t> </a:t>
            </a:r>
            <a:r>
              <a:rPr lang="de-CH" sz="2400" u="sng" dirty="0" err="1"/>
              <a:t>come</a:t>
            </a:r>
            <a:r>
              <a:rPr lang="de-CH" sz="2400" u="sng" dirty="0"/>
              <a:t> </a:t>
            </a:r>
            <a:r>
              <a:rPr lang="de-CH" sz="2400" u="sng" dirty="0" err="1"/>
              <a:t>up</a:t>
            </a:r>
            <a:r>
              <a:rPr lang="de-CH" sz="2400" u="sng" dirty="0"/>
              <a:t> </a:t>
            </a:r>
            <a:r>
              <a:rPr lang="de-CH" sz="2400" u="sng" dirty="0" err="1"/>
              <a:t>with</a:t>
            </a:r>
            <a:r>
              <a:rPr lang="de-CH" sz="2400" u="sng" dirty="0"/>
              <a:t> a </a:t>
            </a:r>
            <a:r>
              <a:rPr lang="de-CH" sz="2400" u="sng" dirty="0" err="1"/>
              <a:t>model</a:t>
            </a:r>
            <a:r>
              <a:rPr lang="de-CH" sz="2400" u="sng" dirty="0"/>
              <a:t> </a:t>
            </a:r>
            <a:r>
              <a:rPr lang="de-CH" sz="2400" u="sng" dirty="0" err="1"/>
              <a:t>for</a:t>
            </a:r>
            <a:r>
              <a:rPr lang="de-CH" sz="2400" u="sng" dirty="0"/>
              <a:t> </a:t>
            </a:r>
            <a:r>
              <a:rPr lang="de-CH" sz="2400" u="sng" dirty="0" err="1"/>
              <a:t>value</a:t>
            </a:r>
            <a:r>
              <a:rPr lang="de-CH" sz="2400" u="sng" dirty="0"/>
              <a:t> </a:t>
            </a:r>
            <a:r>
              <a:rPr lang="de-CH" sz="2400" u="sng" dirty="0" err="1"/>
              <a:t>creation</a:t>
            </a:r>
            <a:r>
              <a:rPr lang="de-CH" sz="2400" u="sng" dirty="0"/>
              <a:t> at a modern </a:t>
            </a:r>
            <a:r>
              <a:rPr lang="de-CH" u="sng" dirty="0" err="1"/>
              <a:t>universities</a:t>
            </a:r>
            <a:r>
              <a:rPr lang="de-CH" sz="2400" u="sng" dirty="0"/>
              <a:t>:</a:t>
            </a:r>
            <a:r>
              <a:rPr lang="de-CH" sz="2400" dirty="0"/>
              <a:t/>
            </a:r>
            <a:br>
              <a:rPr lang="de-CH" sz="2400" dirty="0"/>
            </a:br>
            <a:endParaRPr lang="de-CH" sz="2400" dirty="0"/>
          </a:p>
        </p:txBody>
      </p:sp>
      <p:pic>
        <p:nvPicPr>
          <p:cNvPr id="5" name="Inhaltsplatzhalter 4"/>
          <p:cNvPicPr>
            <a:picLocks noGrp="1" noChangeAspect="1"/>
          </p:cNvPicPr>
          <p:nvPr>
            <p:ph idx="1"/>
          </p:nvPr>
        </p:nvPicPr>
        <p:blipFill>
          <a:blip r:embed="rId2"/>
          <a:stretch>
            <a:fillRect/>
          </a:stretch>
        </p:blipFill>
        <p:spPr>
          <a:xfrm>
            <a:off x="2173857" y="1224259"/>
            <a:ext cx="4063041" cy="868276"/>
          </a:xfrm>
          <a:prstGeom prst="rect">
            <a:avLst/>
          </a:prstGeom>
        </p:spPr>
      </p:pic>
      <p:sp>
        <p:nvSpPr>
          <p:cNvPr id="4" name="Foliennummernplatzhalter 3"/>
          <p:cNvSpPr>
            <a:spLocks noGrp="1"/>
          </p:cNvSpPr>
          <p:nvPr>
            <p:ph type="sldNum" sz="quarter" idx="12"/>
          </p:nvPr>
        </p:nvSpPr>
        <p:spPr/>
        <p:txBody>
          <a:bodyPr/>
          <a:lstStyle/>
          <a:p>
            <a:r>
              <a:rPr lang="de-CH" dirty="0"/>
              <a:t>5</a:t>
            </a:r>
          </a:p>
        </p:txBody>
      </p:sp>
      <p:sp>
        <p:nvSpPr>
          <p:cNvPr id="6" name="Pfeil nach unten 14"/>
          <p:cNvSpPr/>
          <p:nvPr/>
        </p:nvSpPr>
        <p:spPr bwMode="auto">
          <a:xfrm>
            <a:off x="4059680" y="2092535"/>
            <a:ext cx="288032" cy="361095"/>
          </a:xfrm>
          <a:prstGeom prst="downArrow">
            <a:avLst/>
          </a:prstGeom>
          <a:solidFill>
            <a:srgbClr val="7F7F7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de-CH" sz="1800" b="0" i="0" u="none" strike="noStrike" kern="0" cap="none" spc="0" normalizeH="0" baseline="0" noProof="0">
              <a:ln>
                <a:noFill/>
              </a:ln>
              <a:solidFill>
                <a:srgbClr val="000000"/>
              </a:solidFill>
              <a:effectLst/>
              <a:uLnTx/>
              <a:uFillTx/>
              <a:latin typeface="Times"/>
            </a:endParaRPr>
          </a:p>
        </p:txBody>
      </p:sp>
      <p:sp>
        <p:nvSpPr>
          <p:cNvPr id="7" name="Rechteck 6"/>
          <p:cNvSpPr/>
          <p:nvPr/>
        </p:nvSpPr>
        <p:spPr bwMode="auto">
          <a:xfrm>
            <a:off x="2173857" y="2523378"/>
            <a:ext cx="4063041" cy="798528"/>
          </a:xfrm>
          <a:prstGeom prst="rect">
            <a:avLst/>
          </a:prstGeom>
          <a:solidFill>
            <a:srgbClr val="FFFF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s-ES" sz="1600" b="0" i="0" u="sng" strike="noStrike" kern="0" cap="none" spc="0" normalizeH="0" baseline="0" noProof="0" dirty="0">
                <a:ln>
                  <a:noFill/>
                </a:ln>
                <a:solidFill>
                  <a:srgbClr val="000000"/>
                </a:solidFill>
                <a:effectLst/>
                <a:uLnTx/>
                <a:uFillTx/>
                <a:latin typeface="Trebuchet MS" panose="020B0603020202020204" pitchFamily="34" charset="0"/>
              </a:rPr>
              <a:t>Relevant Innovations</a:t>
            </a:r>
          </a:p>
          <a:p>
            <a:pPr marL="0" marR="0" lvl="0" indent="0" defTabSz="914400" eaLnBrk="0" fontAlgn="base" latinLnBrk="0" hangingPunct="0">
              <a:lnSpc>
                <a:spcPct val="100000"/>
              </a:lnSpc>
              <a:spcBef>
                <a:spcPct val="0"/>
              </a:spcBef>
              <a:spcAft>
                <a:spcPct val="0"/>
              </a:spcAft>
              <a:buClrTx/>
              <a:buSzTx/>
              <a:buFontTx/>
              <a:buNone/>
              <a:tabLst/>
              <a:defRPr/>
            </a:pPr>
            <a:r>
              <a:rPr kumimoji="0" lang="es-ES" sz="1600" b="0" i="0" u="none" strike="noStrike" kern="0" cap="none" spc="0" normalizeH="0" baseline="0" noProof="0" dirty="0" err="1">
                <a:ln>
                  <a:noFill/>
                </a:ln>
                <a:solidFill>
                  <a:srgbClr val="000000"/>
                </a:solidFill>
                <a:effectLst/>
                <a:uLnTx/>
                <a:uFillTx/>
                <a:latin typeface="Trebuchet MS" panose="020B0603020202020204" pitchFamily="34" charset="0"/>
              </a:rPr>
              <a:t>That</a:t>
            </a:r>
            <a:r>
              <a:rPr kumimoji="0" lang="es-ES" sz="1600" b="0" i="0" u="none" strike="noStrike" kern="0" cap="none" spc="0" normalizeH="0" baseline="0" noProof="0" dirty="0">
                <a:ln>
                  <a:noFill/>
                </a:ln>
                <a:solidFill>
                  <a:srgbClr val="000000"/>
                </a:solidFill>
                <a:effectLst/>
                <a:uLnTx/>
                <a:uFillTx/>
                <a:latin typeface="Trebuchet MS" panose="020B0603020202020204" pitchFamily="34" charset="0"/>
              </a:rPr>
              <a:t> the customer wants/</a:t>
            </a:r>
            <a:r>
              <a:rPr kumimoji="0" lang="es-ES" sz="1600" b="0" i="0" u="none" strike="noStrike" kern="0" cap="none" spc="0" normalizeH="0" baseline="0" noProof="0" dirty="0" err="1">
                <a:ln>
                  <a:noFill/>
                </a:ln>
                <a:solidFill>
                  <a:srgbClr val="000000"/>
                </a:solidFill>
                <a:effectLst/>
                <a:uLnTx/>
                <a:uFillTx/>
                <a:latin typeface="Trebuchet MS" panose="020B0603020202020204" pitchFamily="34" charset="0"/>
              </a:rPr>
              <a:t>shall</a:t>
            </a:r>
            <a:r>
              <a:rPr kumimoji="0" lang="es-ES" sz="1600" b="0" i="0" u="none" strike="noStrike" kern="0" cap="none" spc="0" normalizeH="0" baseline="0" noProof="0" dirty="0">
                <a:ln>
                  <a:noFill/>
                </a:ln>
                <a:solidFill>
                  <a:srgbClr val="000000"/>
                </a:solidFill>
                <a:effectLst/>
                <a:uLnTx/>
                <a:uFillTx/>
                <a:latin typeface="Trebuchet MS" panose="020B0603020202020204" pitchFamily="34" charset="0"/>
              </a:rPr>
              <a:t> </a:t>
            </a:r>
            <a:r>
              <a:rPr kumimoji="0" lang="es-ES" sz="1600" b="0" i="0" u="none" strike="noStrike" kern="0" cap="none" spc="0" normalizeH="0" baseline="0" noProof="0" dirty="0" err="1">
                <a:ln>
                  <a:noFill/>
                </a:ln>
                <a:solidFill>
                  <a:srgbClr val="000000"/>
                </a:solidFill>
                <a:effectLst/>
                <a:uLnTx/>
                <a:uFillTx/>
                <a:latin typeface="Trebuchet MS" panose="020B0603020202020204" pitchFamily="34" charset="0"/>
              </a:rPr>
              <a:t>demand</a:t>
            </a:r>
            <a:r>
              <a:rPr kumimoji="0" lang="es-ES" sz="1600" b="0" i="0" u="none" strike="noStrike" kern="0" cap="none" spc="0" normalizeH="0" baseline="0" noProof="0" dirty="0">
                <a:ln>
                  <a:noFill/>
                </a:ln>
                <a:solidFill>
                  <a:srgbClr val="000000"/>
                </a:solidFill>
                <a:effectLst/>
                <a:uLnTx/>
                <a:uFillTx/>
                <a:latin typeface="Trebuchet MS" panose="020B0603020202020204" pitchFamily="34" charset="0"/>
              </a:rPr>
              <a:t> and be willing to </a:t>
            </a:r>
            <a:r>
              <a:rPr kumimoji="0" lang="es-ES" sz="1600" b="0" i="0" u="none" strike="noStrike" kern="0" cap="none" spc="0" normalizeH="0" baseline="0" noProof="0" dirty="0" err="1">
                <a:ln>
                  <a:noFill/>
                </a:ln>
                <a:solidFill>
                  <a:srgbClr val="000000"/>
                </a:solidFill>
                <a:effectLst/>
                <a:uLnTx/>
                <a:uFillTx/>
                <a:latin typeface="Trebuchet MS" panose="020B0603020202020204" pitchFamily="34" charset="0"/>
              </a:rPr>
              <a:t>pay</a:t>
            </a:r>
            <a:r>
              <a:rPr kumimoji="0" lang="es-ES" sz="1600" b="0" i="0" u="none" strike="noStrike" kern="0" cap="none" spc="0" normalizeH="0" baseline="0" noProof="0" dirty="0">
                <a:ln>
                  <a:noFill/>
                </a:ln>
                <a:solidFill>
                  <a:srgbClr val="000000"/>
                </a:solidFill>
                <a:effectLst/>
                <a:uLnTx/>
                <a:uFillTx/>
                <a:latin typeface="Trebuchet MS" panose="020B0603020202020204" pitchFamily="34" charset="0"/>
              </a:rPr>
              <a:t> for</a:t>
            </a:r>
            <a:endParaRPr kumimoji="0" lang="de-CH" sz="1600" b="0" i="0" u="none" strike="noStrike" kern="0" cap="none" spc="0" normalizeH="0" baseline="0" noProof="0" dirty="0">
              <a:ln>
                <a:noFill/>
              </a:ln>
              <a:solidFill>
                <a:srgbClr val="000000"/>
              </a:solidFill>
              <a:effectLst/>
              <a:uLnTx/>
              <a:uFillTx/>
              <a:latin typeface="Trebuchet MS" panose="020B0603020202020204" pitchFamily="34" charset="0"/>
            </a:endParaRPr>
          </a:p>
        </p:txBody>
      </p:sp>
      <p:pic>
        <p:nvPicPr>
          <p:cNvPr id="12" name="Grafik 11"/>
          <p:cNvPicPr>
            <a:picLocks noChangeAspect="1"/>
          </p:cNvPicPr>
          <p:nvPr/>
        </p:nvPicPr>
        <p:blipFill>
          <a:blip r:embed="rId3"/>
          <a:stretch>
            <a:fillRect/>
          </a:stretch>
        </p:blipFill>
        <p:spPr>
          <a:xfrm>
            <a:off x="4024596" y="3427092"/>
            <a:ext cx="323116" cy="377985"/>
          </a:xfrm>
          <a:prstGeom prst="rect">
            <a:avLst/>
          </a:prstGeom>
        </p:spPr>
      </p:pic>
      <p:sp>
        <p:nvSpPr>
          <p:cNvPr id="13" name="Rechteck 12"/>
          <p:cNvSpPr/>
          <p:nvPr/>
        </p:nvSpPr>
        <p:spPr bwMode="auto">
          <a:xfrm>
            <a:off x="2173857" y="3853390"/>
            <a:ext cx="4063041" cy="62027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s-ES" sz="1600" b="0" i="0" u="sng" strike="noStrike" cap="none" normalizeH="0" baseline="0" dirty="0">
                <a:ln>
                  <a:noFill/>
                </a:ln>
                <a:solidFill>
                  <a:schemeClr val="tx1"/>
                </a:solidFill>
                <a:effectLst/>
                <a:latin typeface="Trebuchet MS" panose="020B0603020202020204" pitchFamily="34" charset="0"/>
              </a:rPr>
              <a:t>Communicate</a:t>
            </a:r>
            <a:r>
              <a:rPr kumimoji="0" lang="es-ES" sz="1600" b="0" i="0" u="sng" strike="noStrike" cap="none" normalizeH="0" dirty="0">
                <a:ln>
                  <a:noFill/>
                </a:ln>
                <a:solidFill>
                  <a:schemeClr val="tx1"/>
                </a:solidFill>
                <a:effectLst/>
                <a:latin typeface="Trebuchet MS" panose="020B0603020202020204" pitchFamily="34" charset="0"/>
              </a:rPr>
              <a:t> </a:t>
            </a:r>
            <a:r>
              <a:rPr kumimoji="0" lang="es-ES" sz="1600" b="0" i="0" u="none" strike="noStrike" cap="none" normalizeH="0" dirty="0">
                <a:ln>
                  <a:noFill/>
                </a:ln>
                <a:solidFill>
                  <a:schemeClr val="tx1"/>
                </a:solidFill>
                <a:effectLst/>
                <a:latin typeface="Trebuchet MS" panose="020B0603020202020204" pitchFamily="34" charset="0"/>
              </a:rPr>
              <a:t>the relevant innovations to the customer(s) </a:t>
            </a:r>
            <a:r>
              <a:rPr kumimoji="0" lang="es-ES" sz="1600" b="0" i="0" u="none" strike="noStrike" cap="none" normalizeH="0" dirty="0" err="1">
                <a:ln>
                  <a:noFill/>
                </a:ln>
                <a:solidFill>
                  <a:schemeClr val="tx1"/>
                </a:solidFill>
                <a:effectLst/>
                <a:latin typeface="Trebuchet MS" panose="020B0603020202020204" pitchFamily="34" charset="0"/>
              </a:rPr>
              <a:t>via</a:t>
            </a:r>
            <a:r>
              <a:rPr kumimoji="0" lang="es-ES" sz="1600" b="0" i="0" u="none" strike="noStrike" cap="none" normalizeH="0" dirty="0">
                <a:ln>
                  <a:noFill/>
                </a:ln>
                <a:solidFill>
                  <a:schemeClr val="tx1"/>
                </a:solidFill>
                <a:effectLst/>
                <a:latin typeface="Trebuchet MS" panose="020B0603020202020204" pitchFamily="34" charset="0"/>
              </a:rPr>
              <a:t> social media, </a:t>
            </a:r>
            <a:r>
              <a:rPr kumimoji="0" lang="es-ES" sz="1600" b="0" i="0" u="none" strike="noStrike" cap="none" normalizeH="0" dirty="0" err="1">
                <a:ln>
                  <a:noFill/>
                </a:ln>
                <a:solidFill>
                  <a:schemeClr val="tx1"/>
                </a:solidFill>
                <a:effectLst/>
                <a:latin typeface="Trebuchet MS" panose="020B0603020202020204" pitchFamily="34" charset="0"/>
              </a:rPr>
              <a:t>website</a:t>
            </a:r>
            <a:endParaRPr kumimoji="0" lang="es-ES" sz="1600" b="0" i="0" u="none" strike="noStrike" cap="none" normalizeH="0" dirty="0">
              <a:ln>
                <a:noFill/>
              </a:ln>
              <a:solidFill>
                <a:schemeClr val="tx1"/>
              </a:solidFill>
              <a:effectLst/>
              <a:latin typeface="Trebuchet MS" panose="020B0603020202020204" pitchFamily="34" charset="0"/>
            </a:endParaRPr>
          </a:p>
        </p:txBody>
      </p:sp>
      <p:sp>
        <p:nvSpPr>
          <p:cNvPr id="14" name="Pfeil nach unten 17"/>
          <p:cNvSpPr/>
          <p:nvPr/>
        </p:nvSpPr>
        <p:spPr bwMode="auto">
          <a:xfrm>
            <a:off x="4048705" y="4569804"/>
            <a:ext cx="299007" cy="384557"/>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CH" sz="1800" b="0" i="0" u="none" strike="noStrike" cap="none" normalizeH="0" baseline="0">
              <a:ln>
                <a:noFill/>
              </a:ln>
              <a:solidFill>
                <a:srgbClr val="FF0000"/>
              </a:solidFill>
              <a:effectLst/>
              <a:latin typeface="Times"/>
            </a:endParaRPr>
          </a:p>
        </p:txBody>
      </p:sp>
      <p:sp>
        <p:nvSpPr>
          <p:cNvPr id="15" name="Rechteck 14"/>
          <p:cNvSpPr/>
          <p:nvPr/>
        </p:nvSpPr>
        <p:spPr bwMode="auto">
          <a:xfrm>
            <a:off x="2173857" y="5005148"/>
            <a:ext cx="4063041" cy="878067"/>
          </a:xfrm>
          <a:prstGeom prst="rect">
            <a:avLst/>
          </a:prstGeom>
          <a:solidFill>
            <a:schemeClr val="bg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s-ES" sz="1600" b="0" i="0" u="sng" strike="noStrike" cap="none" normalizeH="0" baseline="0" dirty="0" err="1">
                <a:ln>
                  <a:noFill/>
                </a:ln>
                <a:solidFill>
                  <a:schemeClr val="tx1"/>
                </a:solidFill>
                <a:effectLst/>
                <a:latin typeface="Trebuchet MS" panose="020B0603020202020204" pitchFamily="34" charset="0"/>
              </a:rPr>
              <a:t>Result</a:t>
            </a:r>
            <a:r>
              <a:rPr kumimoji="0" lang="es-ES" sz="1600" b="0" i="0" strike="noStrike" cap="none" normalizeH="0" baseline="0" dirty="0">
                <a:ln>
                  <a:noFill/>
                </a:ln>
                <a:solidFill>
                  <a:schemeClr val="tx1"/>
                </a:solidFill>
                <a:effectLst/>
                <a:latin typeface="Trebuchet MS" panose="020B0603020202020204" pitchFamily="34" charset="0"/>
              </a:rPr>
              <a:t>  </a:t>
            </a:r>
            <a:r>
              <a:rPr lang="es-ES" sz="1600" dirty="0" err="1">
                <a:latin typeface="Trebuchet MS" panose="020B0603020202020204" pitchFamily="34" charset="0"/>
              </a:rPr>
              <a:t>Better</a:t>
            </a:r>
            <a:r>
              <a:rPr lang="es-ES" sz="1600" dirty="0">
                <a:latin typeface="Trebuchet MS" panose="020B0603020202020204" pitchFamily="34" charset="0"/>
              </a:rPr>
              <a:t> performance, “top line” </a:t>
            </a:r>
            <a:r>
              <a:rPr lang="es-ES" sz="1600" u="sng" dirty="0">
                <a:latin typeface="Trebuchet MS" panose="020B0603020202020204" pitchFamily="34" charset="0"/>
              </a:rPr>
              <a:t>and</a:t>
            </a:r>
            <a:r>
              <a:rPr lang="es-ES" sz="1600" dirty="0">
                <a:latin typeface="Trebuchet MS" panose="020B0603020202020204" pitchFamily="34" charset="0"/>
              </a:rPr>
              <a:t> “bottom line”, i.e. better students </a:t>
            </a:r>
            <a:r>
              <a:rPr lang="es-ES" sz="1600" u="sng" dirty="0">
                <a:latin typeface="Trebuchet MS" panose="020B0603020202020204" pitchFamily="34" charset="0"/>
              </a:rPr>
              <a:t>and</a:t>
            </a:r>
            <a:r>
              <a:rPr lang="es-ES" sz="1600" dirty="0">
                <a:latin typeface="Trebuchet MS" panose="020B0603020202020204" pitchFamily="34" charset="0"/>
              </a:rPr>
              <a:t> </a:t>
            </a:r>
            <a:r>
              <a:rPr lang="es-ES" sz="1600" dirty="0" err="1">
                <a:latin typeface="Trebuchet MS" panose="020B0603020202020204" pitchFamily="34" charset="0"/>
              </a:rPr>
              <a:t>stronger</a:t>
            </a:r>
            <a:r>
              <a:rPr lang="es-ES" sz="1600" dirty="0">
                <a:latin typeface="Trebuchet MS" panose="020B0603020202020204" pitchFamily="34" charset="0"/>
              </a:rPr>
              <a:t> ratings/</a:t>
            </a:r>
            <a:r>
              <a:rPr lang="es-ES" sz="1600" dirty="0" err="1">
                <a:latin typeface="Trebuchet MS" panose="020B0603020202020204" pitchFamily="34" charset="0"/>
              </a:rPr>
              <a:t>financial</a:t>
            </a:r>
            <a:r>
              <a:rPr lang="es-ES" sz="1600" dirty="0">
                <a:latin typeface="Trebuchet MS" panose="020B0603020202020204" pitchFamily="34" charset="0"/>
              </a:rPr>
              <a:t> results!</a:t>
            </a:r>
            <a:endParaRPr kumimoji="0" lang="de-CH" sz="1600" b="0" i="0" u="none" strike="noStrike" cap="none" normalizeH="0" baseline="0" dirty="0">
              <a:ln>
                <a:noFill/>
              </a:ln>
              <a:solidFill>
                <a:schemeClr val="tx1"/>
              </a:solidFill>
              <a:effectLst/>
              <a:latin typeface="Trebuchet MS" panose="020B0603020202020204" pitchFamily="34" charset="0"/>
            </a:endParaRPr>
          </a:p>
        </p:txBody>
      </p:sp>
    </p:spTree>
    <p:extLst>
      <p:ext uri="{BB962C8B-B14F-4D97-AF65-F5344CB8AC3E}">
        <p14:creationId xmlns:p14="http://schemas.microsoft.com/office/powerpoint/2010/main" val="374727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u="sng" dirty="0"/>
              <a:t>Disruptive </a:t>
            </a:r>
            <a:r>
              <a:rPr lang="de-CH" u="sng" dirty="0" err="1"/>
              <a:t>Innovations</a:t>
            </a:r>
            <a:r>
              <a:rPr lang="de-CH" u="sng" dirty="0"/>
              <a:t> in </a:t>
            </a:r>
            <a:r>
              <a:rPr lang="de-CH" u="sng" dirty="0" err="1"/>
              <a:t>Universities</a:t>
            </a:r>
            <a:r>
              <a:rPr lang="de-CH" u="sng" dirty="0"/>
              <a:t>?</a:t>
            </a:r>
          </a:p>
        </p:txBody>
      </p:sp>
      <p:sp>
        <p:nvSpPr>
          <p:cNvPr id="3" name="Inhaltsplatzhalter 2"/>
          <p:cNvSpPr>
            <a:spLocks noGrp="1"/>
          </p:cNvSpPr>
          <p:nvPr>
            <p:ph idx="1"/>
          </p:nvPr>
        </p:nvSpPr>
        <p:spPr/>
        <p:txBody>
          <a:bodyPr>
            <a:normAutofit/>
          </a:bodyPr>
          <a:lstStyle/>
          <a:p>
            <a:pPr marL="0" indent="0">
              <a:buNone/>
            </a:pPr>
            <a:r>
              <a:rPr lang="de-CH" sz="2000" dirty="0" err="1"/>
              <a:t>What</a:t>
            </a:r>
            <a:r>
              <a:rPr lang="de-CH" sz="2000" dirty="0"/>
              <a:t> </a:t>
            </a:r>
            <a:r>
              <a:rPr lang="de-CH" sz="2000" dirty="0" err="1"/>
              <a:t>about</a:t>
            </a:r>
            <a:r>
              <a:rPr lang="de-CH" sz="2000" dirty="0"/>
              <a:t> so-</a:t>
            </a:r>
            <a:r>
              <a:rPr lang="de-CH" sz="2000" dirty="0" err="1"/>
              <a:t>called</a:t>
            </a:r>
            <a:r>
              <a:rPr lang="de-CH" sz="2000" dirty="0"/>
              <a:t> </a:t>
            </a:r>
            <a:r>
              <a:rPr lang="de-CH" sz="2000" u="sng" dirty="0"/>
              <a:t>Disruptive </a:t>
            </a:r>
            <a:r>
              <a:rPr lang="de-CH" sz="2000" u="sng" dirty="0" err="1"/>
              <a:t>Innovations</a:t>
            </a:r>
            <a:r>
              <a:rPr lang="de-CH" sz="2000" dirty="0"/>
              <a:t>, </a:t>
            </a:r>
            <a:r>
              <a:rPr lang="de-CH" sz="2000" dirty="0" err="1"/>
              <a:t>as</a:t>
            </a:r>
            <a:r>
              <a:rPr lang="de-CH" sz="2000" dirty="0"/>
              <a:t> </a:t>
            </a:r>
            <a:r>
              <a:rPr lang="de-CH" sz="2000" dirty="0" err="1"/>
              <a:t>introduced</a:t>
            </a:r>
            <a:r>
              <a:rPr lang="de-CH" sz="2000" dirty="0"/>
              <a:t> by Christensen and </a:t>
            </a:r>
            <a:r>
              <a:rPr lang="de-CH" sz="2000" dirty="0" err="1"/>
              <a:t>others</a:t>
            </a:r>
            <a:r>
              <a:rPr lang="de-CH" sz="2000" dirty="0"/>
              <a:t>? (Christensen, D(2001), </a:t>
            </a:r>
            <a:r>
              <a:rPr lang="de-CH" sz="2000" u="sng" dirty="0"/>
              <a:t>The </a:t>
            </a:r>
            <a:r>
              <a:rPr lang="de-CH" sz="2000" u="sng" dirty="0" err="1"/>
              <a:t>Innovator’s</a:t>
            </a:r>
            <a:r>
              <a:rPr lang="de-CH" sz="2000" u="sng" dirty="0"/>
              <a:t> Dilemma</a:t>
            </a:r>
            <a:r>
              <a:rPr lang="de-CH" u="sng" dirty="0"/>
              <a:t>, </a:t>
            </a:r>
            <a:r>
              <a:rPr lang="de-CH" dirty="0"/>
              <a:t>Harvard Business School Press)</a:t>
            </a:r>
            <a:endParaRPr lang="de-CH" sz="2000" u="sng" dirty="0"/>
          </a:p>
          <a:p>
            <a:pPr marL="0" indent="0">
              <a:buNone/>
            </a:pPr>
            <a:endParaRPr lang="de-CH" sz="2000" dirty="0"/>
          </a:p>
          <a:p>
            <a:pPr lvl="1"/>
            <a:r>
              <a:rPr lang="de-CH" sz="2000" dirty="0" err="1"/>
              <a:t>My</a:t>
            </a:r>
            <a:r>
              <a:rPr lang="de-CH" sz="2000" dirty="0"/>
              <a:t> </a:t>
            </a:r>
            <a:r>
              <a:rPr lang="de-CH" sz="2000" dirty="0" err="1"/>
              <a:t>experience</a:t>
            </a:r>
            <a:r>
              <a:rPr lang="de-CH" sz="2000" dirty="0"/>
              <a:t> </a:t>
            </a:r>
            <a:r>
              <a:rPr lang="de-CH" sz="2000" dirty="0" err="1"/>
              <a:t>is</a:t>
            </a:r>
            <a:r>
              <a:rPr lang="de-CH" sz="2000" dirty="0"/>
              <a:t> </a:t>
            </a:r>
            <a:r>
              <a:rPr lang="de-CH" sz="2000" dirty="0" err="1"/>
              <a:t>that</a:t>
            </a:r>
            <a:r>
              <a:rPr lang="de-CH" sz="2000" dirty="0"/>
              <a:t> </a:t>
            </a:r>
            <a:r>
              <a:rPr lang="de-CH" sz="2000" dirty="0" err="1"/>
              <a:t>often</a:t>
            </a:r>
            <a:r>
              <a:rPr lang="de-CH" sz="2000" dirty="0"/>
              <a:t> </a:t>
            </a:r>
            <a:r>
              <a:rPr lang="de-CH" sz="2000" dirty="0" err="1"/>
              <a:t>several</a:t>
            </a:r>
            <a:r>
              <a:rPr lang="de-CH" sz="2000" dirty="0"/>
              <a:t> </a:t>
            </a:r>
            <a:r>
              <a:rPr lang="de-CH" sz="2000" dirty="0" err="1"/>
              <a:t>smaller</a:t>
            </a:r>
            <a:r>
              <a:rPr lang="de-CH" sz="2000" dirty="0"/>
              <a:t> </a:t>
            </a:r>
            <a:r>
              <a:rPr lang="de-CH" sz="2000" dirty="0" err="1"/>
              <a:t>innovations</a:t>
            </a:r>
            <a:r>
              <a:rPr lang="de-CH" sz="2000" dirty="0"/>
              <a:t>, </a:t>
            </a:r>
          </a:p>
          <a:p>
            <a:pPr marL="457200" lvl="1" indent="0">
              <a:buNone/>
            </a:pPr>
            <a:r>
              <a:rPr lang="de-CH" sz="2000" dirty="0"/>
              <a:t>    </a:t>
            </a:r>
            <a:r>
              <a:rPr lang="de-CH" sz="2000" dirty="0" err="1"/>
              <a:t>typically</a:t>
            </a:r>
            <a:r>
              <a:rPr lang="de-CH" sz="2000" dirty="0"/>
              <a:t> </a:t>
            </a:r>
            <a:r>
              <a:rPr lang="de-CH" sz="2000" dirty="0" err="1"/>
              <a:t>related</a:t>
            </a:r>
            <a:r>
              <a:rPr lang="de-CH" sz="2000" dirty="0"/>
              <a:t> , </a:t>
            </a:r>
            <a:r>
              <a:rPr lang="de-CH" sz="2000" dirty="0" err="1"/>
              <a:t>might</a:t>
            </a:r>
            <a:r>
              <a:rPr lang="de-CH" sz="2000" dirty="0"/>
              <a:t> </a:t>
            </a:r>
            <a:r>
              <a:rPr lang="de-CH" sz="2000" dirty="0" err="1"/>
              <a:t>add</a:t>
            </a:r>
            <a:r>
              <a:rPr lang="de-CH" sz="2000" dirty="0"/>
              <a:t> </a:t>
            </a:r>
            <a:r>
              <a:rPr lang="de-CH" sz="2000" dirty="0" err="1"/>
              <a:t>up</a:t>
            </a:r>
            <a:r>
              <a:rPr lang="de-CH" sz="2000" dirty="0"/>
              <a:t> </a:t>
            </a:r>
            <a:r>
              <a:rPr lang="de-CH" sz="2000" dirty="0" err="1"/>
              <a:t>to</a:t>
            </a:r>
            <a:r>
              <a:rPr lang="de-CH" sz="2000" dirty="0"/>
              <a:t> </a:t>
            </a:r>
            <a:r>
              <a:rPr lang="de-CH" sz="2000" dirty="0" err="1"/>
              <a:t>what</a:t>
            </a:r>
            <a:r>
              <a:rPr lang="de-CH" sz="2000" dirty="0"/>
              <a:t> in </a:t>
            </a:r>
            <a:r>
              <a:rPr lang="de-CH" sz="2000" dirty="0" err="1"/>
              <a:t>effect</a:t>
            </a:r>
            <a:r>
              <a:rPr lang="de-CH" sz="2000" dirty="0"/>
              <a:t>, </a:t>
            </a:r>
            <a:r>
              <a:rPr lang="de-CH" sz="2000" dirty="0" err="1"/>
              <a:t>might</a:t>
            </a:r>
            <a:r>
              <a:rPr lang="de-CH" sz="2000" dirty="0"/>
              <a:t> </a:t>
            </a:r>
            <a:r>
              <a:rPr lang="de-CH" sz="2000" dirty="0" err="1"/>
              <a:t>be</a:t>
            </a:r>
            <a:endParaRPr lang="de-CH" sz="2000" dirty="0"/>
          </a:p>
          <a:p>
            <a:pPr marL="457200" lvl="1" indent="0">
              <a:buNone/>
            </a:pPr>
            <a:r>
              <a:rPr lang="de-CH" sz="2000" dirty="0"/>
              <a:t>    a </a:t>
            </a:r>
            <a:r>
              <a:rPr lang="de-CH" sz="2000" dirty="0" err="1"/>
              <a:t>disruptive</a:t>
            </a:r>
            <a:r>
              <a:rPr lang="de-CH" sz="2000" dirty="0"/>
              <a:t> </a:t>
            </a:r>
            <a:r>
              <a:rPr lang="de-CH" sz="2000" dirty="0" err="1"/>
              <a:t>innovation</a:t>
            </a:r>
            <a:r>
              <a:rPr lang="de-CH" sz="2000" dirty="0"/>
              <a:t>!</a:t>
            </a:r>
          </a:p>
        </p:txBody>
      </p:sp>
      <p:sp>
        <p:nvSpPr>
          <p:cNvPr id="4" name="Foliennummernplatzhalter 3"/>
          <p:cNvSpPr>
            <a:spLocks noGrp="1"/>
          </p:cNvSpPr>
          <p:nvPr>
            <p:ph type="sldNum" sz="quarter" idx="12"/>
          </p:nvPr>
        </p:nvSpPr>
        <p:spPr/>
        <p:txBody>
          <a:bodyPr/>
          <a:lstStyle/>
          <a:p>
            <a:r>
              <a:rPr lang="de-CH" dirty="0"/>
              <a:t>6</a:t>
            </a:r>
          </a:p>
        </p:txBody>
      </p:sp>
    </p:spTree>
    <p:extLst>
      <p:ext uri="{BB962C8B-B14F-4D97-AF65-F5344CB8AC3E}">
        <p14:creationId xmlns:p14="http://schemas.microsoft.com/office/powerpoint/2010/main" val="4193426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s-ES" sz="2700" u="sng" dirty="0" err="1"/>
              <a:t>Preamble</a:t>
            </a:r>
            <a:r>
              <a:rPr lang="es-ES" sz="2700" u="sng" dirty="0"/>
              <a:t> </a:t>
            </a:r>
            <a:r>
              <a:rPr lang="es-ES" sz="2700" u="sng" dirty="0" err="1"/>
              <a:t>for</a:t>
            </a:r>
            <a:r>
              <a:rPr lang="es-ES" sz="2700" u="sng" dirty="0"/>
              <a:t> </a:t>
            </a:r>
            <a:r>
              <a:rPr lang="es-ES" sz="2700" u="sng" dirty="0" err="1"/>
              <a:t>all</a:t>
            </a:r>
            <a:r>
              <a:rPr lang="es-ES" sz="2700" u="sng" dirty="0"/>
              <a:t> </a:t>
            </a:r>
            <a:r>
              <a:rPr lang="es-ES" sz="2700" u="sng" dirty="0" err="1"/>
              <a:t>high-quality</a:t>
            </a:r>
            <a:r>
              <a:rPr lang="es-ES" sz="2700" u="sng" dirty="0"/>
              <a:t> </a:t>
            </a:r>
            <a:r>
              <a:rPr lang="es-ES" sz="2700" u="sng" dirty="0" err="1"/>
              <a:t>academic</a:t>
            </a:r>
            <a:r>
              <a:rPr lang="es-ES" sz="2700" u="sng" dirty="0"/>
              <a:t> </a:t>
            </a:r>
            <a:r>
              <a:rPr lang="es-ES" sz="2700" u="sng" dirty="0" err="1"/>
              <a:t>institution</a:t>
            </a:r>
            <a:r>
              <a:rPr lang="es-ES" sz="2700" u="sng" dirty="0"/>
              <a:t>: A </a:t>
            </a:r>
            <a:r>
              <a:rPr lang="es-ES" sz="2700" u="sng" dirty="0" err="1"/>
              <a:t>sound</a:t>
            </a:r>
            <a:r>
              <a:rPr lang="es-ES" sz="2700" u="sng" dirty="0"/>
              <a:t> </a:t>
            </a:r>
            <a:r>
              <a:rPr lang="es-ES" sz="2700" u="sng" dirty="0" err="1"/>
              <a:t>direction</a:t>
            </a:r>
            <a:r>
              <a:rPr lang="es-ES" sz="2400" dirty="0"/>
              <a:t>:</a:t>
            </a:r>
            <a:endParaRPr lang="en-US" sz="2400" dirty="0"/>
          </a:p>
        </p:txBody>
      </p:sp>
      <p:sp>
        <p:nvSpPr>
          <p:cNvPr id="3" name="Inhaltsplatzhalter 2"/>
          <p:cNvSpPr>
            <a:spLocks noGrp="1"/>
          </p:cNvSpPr>
          <p:nvPr>
            <p:ph idx="1"/>
          </p:nvPr>
        </p:nvSpPr>
        <p:spPr>
          <a:xfrm>
            <a:off x="628650" y="1058332"/>
            <a:ext cx="7886700" cy="5100927"/>
          </a:xfrm>
        </p:spPr>
        <p:txBody>
          <a:bodyPr>
            <a:normAutofit lnSpcReduction="10000"/>
          </a:bodyPr>
          <a:lstStyle/>
          <a:p>
            <a:pPr marL="0" indent="0">
              <a:buNone/>
            </a:pPr>
            <a:endParaRPr lang="en-US" sz="2200" dirty="0"/>
          </a:p>
          <a:p>
            <a:pPr marL="0" indent="0">
              <a:buNone/>
            </a:pPr>
            <a:r>
              <a:rPr lang="en-US" dirty="0"/>
              <a:t>What should be taught. What is relevant?</a:t>
            </a:r>
          </a:p>
          <a:p>
            <a:endParaRPr lang="en-US" dirty="0"/>
          </a:p>
          <a:p>
            <a:r>
              <a:rPr lang="en-US" dirty="0"/>
              <a:t>Ask the customer, not only students, and alumni, but also company executives</a:t>
            </a:r>
          </a:p>
          <a:p>
            <a:endParaRPr lang="en-US" dirty="0"/>
          </a:p>
          <a:p>
            <a:r>
              <a:rPr lang="en-US" dirty="0"/>
              <a:t>Ask some of the professors too!</a:t>
            </a:r>
          </a:p>
          <a:p>
            <a:endParaRPr lang="en-US" dirty="0"/>
          </a:p>
          <a:p>
            <a:r>
              <a:rPr lang="en-US" dirty="0"/>
              <a:t>Role of advisory board and/or leading consultant</a:t>
            </a:r>
          </a:p>
          <a:p>
            <a:endParaRPr lang="es-ES" dirty="0"/>
          </a:p>
          <a:p>
            <a:r>
              <a:rPr lang="es-ES" dirty="0"/>
              <a:t>W</a:t>
            </a:r>
            <a:r>
              <a:rPr lang="en-US" dirty="0"/>
              <a:t>hat is needed to educate students to develop disruptive innovations? (e.g. most “exact” topics, such as basic programming, capabilities, mathematics, finance, accounting, …, and also “softer” topics, such as behavioral science, etc.)</a:t>
            </a:r>
          </a:p>
          <a:p>
            <a:endParaRPr lang="en-US" sz="2200" dirty="0"/>
          </a:p>
          <a:p>
            <a:endParaRPr lang="en-US" dirty="0"/>
          </a:p>
        </p:txBody>
      </p:sp>
      <p:sp>
        <p:nvSpPr>
          <p:cNvPr id="4" name="Foliennummernplatzhalter 3"/>
          <p:cNvSpPr>
            <a:spLocks noGrp="1"/>
          </p:cNvSpPr>
          <p:nvPr>
            <p:ph type="sldNum" sz="quarter" idx="12"/>
          </p:nvPr>
        </p:nvSpPr>
        <p:spPr/>
        <p:txBody>
          <a:bodyPr/>
          <a:lstStyle/>
          <a:p>
            <a:r>
              <a:rPr lang="de-CH" dirty="0"/>
              <a:t>7</a:t>
            </a:r>
          </a:p>
        </p:txBody>
      </p:sp>
    </p:spTree>
    <p:extLst>
      <p:ext uri="{BB962C8B-B14F-4D97-AF65-F5344CB8AC3E}">
        <p14:creationId xmlns:p14="http://schemas.microsoft.com/office/powerpoint/2010/main" val="1593926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365126"/>
            <a:ext cx="7886700" cy="615469"/>
          </a:xfrm>
        </p:spPr>
        <p:txBody>
          <a:bodyPr>
            <a:normAutofit fontScale="90000"/>
          </a:bodyPr>
          <a:lstStyle/>
          <a:p>
            <a:r>
              <a:rPr lang="es-ES" sz="2400" u="sng" dirty="0" err="1"/>
              <a:t>Four</a:t>
            </a:r>
            <a:r>
              <a:rPr lang="es-ES" sz="2400" u="sng" dirty="0"/>
              <a:t> </a:t>
            </a:r>
            <a:r>
              <a:rPr lang="es-ES" sz="2400" u="sng" dirty="0" err="1"/>
              <a:t>areas</a:t>
            </a:r>
            <a:r>
              <a:rPr lang="es-ES" sz="2400" u="sng" dirty="0"/>
              <a:t> </a:t>
            </a:r>
            <a:r>
              <a:rPr lang="es-ES" sz="2400" u="sng" dirty="0" err="1"/>
              <a:t>of</a:t>
            </a:r>
            <a:r>
              <a:rPr lang="es-ES" sz="2400" u="sng" dirty="0"/>
              <a:t> </a:t>
            </a:r>
            <a:r>
              <a:rPr lang="es-ES" u="sng" dirty="0" err="1"/>
              <a:t>reform</a:t>
            </a:r>
            <a:r>
              <a:rPr lang="es-ES" u="sng" dirty="0"/>
              <a:t> at </a:t>
            </a:r>
            <a:r>
              <a:rPr lang="es-ES" u="sng" dirty="0" err="1"/>
              <a:t>Academic</a:t>
            </a:r>
            <a:r>
              <a:rPr lang="es-ES" u="sng" dirty="0"/>
              <a:t> </a:t>
            </a:r>
            <a:r>
              <a:rPr lang="es-ES" u="sng" dirty="0" err="1"/>
              <a:t>Institutions</a:t>
            </a:r>
            <a:r>
              <a:rPr lang="es-ES" u="sng" dirty="0"/>
              <a:t> </a:t>
            </a:r>
            <a:r>
              <a:rPr lang="es-ES" u="sng" dirty="0" err="1"/>
              <a:t>that</a:t>
            </a:r>
            <a:r>
              <a:rPr lang="es-ES" u="sng" dirty="0"/>
              <a:t> </a:t>
            </a:r>
            <a:r>
              <a:rPr lang="es-ES" u="sng" dirty="0" err="1"/>
              <a:t>may</a:t>
            </a:r>
            <a:r>
              <a:rPr lang="es-ES" u="sng" dirty="0"/>
              <a:t> </a:t>
            </a:r>
            <a:r>
              <a:rPr lang="es-ES" u="sng" dirty="0" err="1"/>
              <a:t>breach</a:t>
            </a:r>
            <a:r>
              <a:rPr lang="es-ES" u="sng" dirty="0"/>
              <a:t> </a:t>
            </a:r>
            <a:r>
              <a:rPr lang="es-ES" u="sng" dirty="0" err="1"/>
              <a:t>with</a:t>
            </a:r>
            <a:r>
              <a:rPr lang="es-ES" u="sng" dirty="0"/>
              <a:t> </a:t>
            </a:r>
            <a:r>
              <a:rPr lang="es-ES" u="sng" dirty="0" err="1"/>
              <a:t>traditional</a:t>
            </a:r>
            <a:r>
              <a:rPr lang="es-ES" u="sng" dirty="0"/>
              <a:t> </a:t>
            </a:r>
            <a:r>
              <a:rPr lang="es-ES" u="sng" dirty="0" err="1"/>
              <a:t>practice</a:t>
            </a:r>
            <a:r>
              <a:rPr lang="es-ES" u="sng" dirty="0"/>
              <a:t>:</a:t>
            </a:r>
            <a:endParaRPr lang="en-US" sz="2400" u="sng" dirty="0"/>
          </a:p>
        </p:txBody>
      </p:sp>
      <p:sp>
        <p:nvSpPr>
          <p:cNvPr id="3" name="Inhaltsplatzhalter 2"/>
          <p:cNvSpPr>
            <a:spLocks noGrp="1"/>
          </p:cNvSpPr>
          <p:nvPr>
            <p:ph idx="1"/>
          </p:nvPr>
        </p:nvSpPr>
        <p:spPr>
          <a:xfrm>
            <a:off x="628650" y="1078302"/>
            <a:ext cx="7886700" cy="5010630"/>
          </a:xfrm>
        </p:spPr>
        <p:txBody>
          <a:bodyPr>
            <a:normAutofit/>
          </a:bodyPr>
          <a:lstStyle/>
          <a:p>
            <a:pPr marL="0" indent="0">
              <a:buNone/>
            </a:pPr>
            <a:r>
              <a:rPr lang="en-US" dirty="0"/>
              <a:t>1. </a:t>
            </a:r>
            <a:r>
              <a:rPr lang="en-US" u="sng" dirty="0"/>
              <a:t>Part-time professors</a:t>
            </a:r>
            <a:endParaRPr lang="en-US" dirty="0"/>
          </a:p>
          <a:p>
            <a:pPr marL="0" indent="0">
              <a:buNone/>
            </a:pPr>
            <a:r>
              <a:rPr lang="en-US" dirty="0"/>
              <a:t>     a. </a:t>
            </a:r>
            <a:r>
              <a:rPr lang="en-US" u="sng" dirty="0"/>
              <a:t>The student customer(s) concerns:</a:t>
            </a:r>
          </a:p>
          <a:p>
            <a:pPr marL="800100" lvl="1" indent="-342900">
              <a:buFont typeface="Arial" panose="020B0604020202020204" pitchFamily="34" charset="0"/>
              <a:buChar char="•"/>
            </a:pPr>
            <a:r>
              <a:rPr lang="en-US" dirty="0"/>
              <a:t>They want best substantive inputs, delivered by leading experts</a:t>
            </a:r>
          </a:p>
          <a:p>
            <a:pPr marL="800100" lvl="1" indent="-342900">
              <a:buFont typeface="Arial" panose="020B0604020202020204" pitchFamily="34" charset="0"/>
              <a:buChar char="•"/>
            </a:pPr>
            <a:r>
              <a:rPr lang="en-US" dirty="0"/>
              <a:t>Theoretical </a:t>
            </a:r>
            <a:r>
              <a:rPr lang="en-US" u="sng" dirty="0"/>
              <a:t>and</a:t>
            </a:r>
            <a:r>
              <a:rPr lang="en-US" dirty="0"/>
              <a:t> practical </a:t>
            </a:r>
          </a:p>
          <a:p>
            <a:pPr marL="457200" lvl="1" indent="0">
              <a:buNone/>
            </a:pPr>
            <a:endParaRPr lang="en-US" dirty="0"/>
          </a:p>
          <a:p>
            <a:pPr marL="0" indent="0">
              <a:buNone/>
            </a:pPr>
            <a:r>
              <a:rPr lang="es-ES" kern="0" dirty="0">
                <a:solidFill>
                  <a:srgbClr val="000000">
                    <a:lumMod val="95000"/>
                    <a:lumOff val="5000"/>
                  </a:srgbClr>
                </a:solidFill>
              </a:rPr>
              <a:t>     b. </a:t>
            </a:r>
            <a:r>
              <a:rPr lang="es-ES" u="sng" kern="0" dirty="0" err="1">
                <a:solidFill>
                  <a:srgbClr val="000000">
                    <a:lumMod val="95000"/>
                    <a:lumOff val="5000"/>
                  </a:srgbClr>
                </a:solidFill>
              </a:rPr>
              <a:t>Innovation</a:t>
            </a:r>
            <a:r>
              <a:rPr lang="es-ES" u="sng" kern="0" dirty="0">
                <a:solidFill>
                  <a:srgbClr val="000000">
                    <a:lumMod val="95000"/>
                    <a:lumOff val="5000"/>
                  </a:srgbClr>
                </a:solidFill>
              </a:rPr>
              <a:t>(s)</a:t>
            </a:r>
          </a:p>
          <a:p>
            <a:pPr marL="742950" lvl="1" indent="-342900" eaLnBrk="0" fontAlgn="base" hangingPunct="0">
              <a:lnSpc>
                <a:spcPct val="100000"/>
              </a:lnSpc>
              <a:spcBef>
                <a:spcPct val="20000"/>
              </a:spcBef>
              <a:spcAft>
                <a:spcPct val="0"/>
              </a:spcAft>
              <a:buFont typeface="Arial" panose="020B0604020202020204" pitchFamily="34" charset="0"/>
              <a:buChar char="•"/>
            </a:pPr>
            <a:r>
              <a:rPr lang="es-ES" kern="0" dirty="0" err="1">
                <a:solidFill>
                  <a:srgbClr val="000000">
                    <a:lumMod val="95000"/>
                    <a:lumOff val="5000"/>
                  </a:srgbClr>
                </a:solidFill>
              </a:rPr>
              <a:t>Part</a:t>
            </a:r>
            <a:r>
              <a:rPr lang="es-ES" kern="0" dirty="0">
                <a:solidFill>
                  <a:srgbClr val="000000">
                    <a:lumMod val="95000"/>
                    <a:lumOff val="5000"/>
                  </a:srgbClr>
                </a:solidFill>
              </a:rPr>
              <a:t>-time </a:t>
            </a:r>
            <a:r>
              <a:rPr lang="es-ES" kern="0" dirty="0" err="1">
                <a:solidFill>
                  <a:srgbClr val="000000">
                    <a:lumMod val="95000"/>
                    <a:lumOff val="5000"/>
                  </a:srgbClr>
                </a:solidFill>
              </a:rPr>
              <a:t>professors</a:t>
            </a:r>
            <a:r>
              <a:rPr lang="es-ES" kern="0" dirty="0">
                <a:solidFill>
                  <a:srgbClr val="000000">
                    <a:lumMod val="95000"/>
                    <a:lumOff val="5000"/>
                  </a:srgbClr>
                </a:solidFill>
              </a:rPr>
              <a:t>, </a:t>
            </a:r>
            <a:r>
              <a:rPr lang="es-ES" kern="0" dirty="0" err="1">
                <a:solidFill>
                  <a:srgbClr val="000000">
                    <a:lumMod val="95000"/>
                    <a:lumOff val="5000"/>
                  </a:srgbClr>
                </a:solidFill>
              </a:rPr>
              <a:t>covering</a:t>
            </a:r>
            <a:r>
              <a:rPr lang="es-ES" kern="0" dirty="0">
                <a:solidFill>
                  <a:srgbClr val="000000">
                    <a:lumMod val="95000"/>
                    <a:lumOff val="5000"/>
                  </a:srgbClr>
                </a:solidFill>
              </a:rPr>
              <a:t> </a:t>
            </a:r>
            <a:r>
              <a:rPr lang="es-ES" kern="0" dirty="0" err="1">
                <a:solidFill>
                  <a:srgbClr val="000000">
                    <a:lumMod val="95000"/>
                    <a:lumOff val="5000"/>
                  </a:srgbClr>
                </a:solidFill>
              </a:rPr>
              <a:t>their</a:t>
            </a:r>
            <a:r>
              <a:rPr lang="es-ES" kern="0" dirty="0">
                <a:solidFill>
                  <a:srgbClr val="000000">
                    <a:lumMod val="95000"/>
                    <a:lumOff val="5000"/>
                  </a:srgbClr>
                </a:solidFill>
              </a:rPr>
              <a:t> </a:t>
            </a:r>
            <a:r>
              <a:rPr lang="es-ES" kern="0" dirty="0" err="1">
                <a:solidFill>
                  <a:srgbClr val="000000">
                    <a:lumMod val="95000"/>
                    <a:lumOff val="5000"/>
                  </a:srgbClr>
                </a:solidFill>
              </a:rPr>
              <a:t>specialties</a:t>
            </a:r>
            <a:endParaRPr lang="es-ES" kern="0" dirty="0">
              <a:solidFill>
                <a:srgbClr val="000000">
                  <a:lumMod val="95000"/>
                  <a:lumOff val="5000"/>
                </a:srgbClr>
              </a:solidFill>
            </a:endParaRPr>
          </a:p>
          <a:p>
            <a:pPr marL="742950" lvl="1" indent="-342900" eaLnBrk="0" fontAlgn="base" hangingPunct="0">
              <a:lnSpc>
                <a:spcPct val="100000"/>
              </a:lnSpc>
              <a:spcBef>
                <a:spcPct val="20000"/>
              </a:spcBef>
              <a:spcAft>
                <a:spcPct val="0"/>
              </a:spcAft>
              <a:buFont typeface="Arial" panose="020B0604020202020204" pitchFamily="34" charset="0"/>
              <a:buChar char="•"/>
            </a:pPr>
            <a:r>
              <a:rPr lang="es-ES" kern="0" dirty="0" err="1">
                <a:solidFill>
                  <a:srgbClr val="000000">
                    <a:lumMod val="95000"/>
                    <a:lumOff val="5000"/>
                  </a:srgbClr>
                </a:solidFill>
              </a:rPr>
              <a:t>Bring</a:t>
            </a:r>
            <a:r>
              <a:rPr lang="es-ES" kern="0" dirty="0">
                <a:solidFill>
                  <a:srgbClr val="000000">
                    <a:lumMod val="95000"/>
                    <a:lumOff val="5000"/>
                  </a:srgbClr>
                </a:solidFill>
              </a:rPr>
              <a:t> </a:t>
            </a:r>
            <a:r>
              <a:rPr lang="es-ES" kern="0" dirty="0" err="1">
                <a:solidFill>
                  <a:srgbClr val="000000">
                    <a:lumMod val="95000"/>
                    <a:lumOff val="5000"/>
                  </a:srgbClr>
                </a:solidFill>
              </a:rPr>
              <a:t>together</a:t>
            </a:r>
            <a:r>
              <a:rPr lang="es-ES" kern="0" dirty="0">
                <a:solidFill>
                  <a:srgbClr val="000000">
                    <a:lumMod val="95000"/>
                    <a:lumOff val="5000"/>
                  </a:srgbClr>
                </a:solidFill>
              </a:rPr>
              <a:t> </a:t>
            </a:r>
            <a:r>
              <a:rPr lang="es-ES" kern="0" dirty="0" err="1">
                <a:solidFill>
                  <a:srgbClr val="000000">
                    <a:lumMod val="95000"/>
                    <a:lumOff val="5000"/>
                  </a:srgbClr>
                </a:solidFill>
              </a:rPr>
              <a:t>traditional</a:t>
            </a:r>
            <a:r>
              <a:rPr lang="es-ES" kern="0" dirty="0">
                <a:solidFill>
                  <a:srgbClr val="000000">
                    <a:lumMod val="95000"/>
                    <a:lumOff val="5000"/>
                  </a:srgbClr>
                </a:solidFill>
              </a:rPr>
              <a:t> </a:t>
            </a:r>
            <a:r>
              <a:rPr lang="es-ES" kern="0" dirty="0" err="1">
                <a:solidFill>
                  <a:srgbClr val="000000">
                    <a:lumMod val="95000"/>
                    <a:lumOff val="5000"/>
                  </a:srgbClr>
                </a:solidFill>
              </a:rPr>
              <a:t>academicians</a:t>
            </a:r>
            <a:r>
              <a:rPr lang="es-ES" kern="0" dirty="0">
                <a:solidFill>
                  <a:srgbClr val="000000">
                    <a:lumMod val="95000"/>
                    <a:lumOff val="5000"/>
                  </a:srgbClr>
                </a:solidFill>
              </a:rPr>
              <a:t> as </a:t>
            </a:r>
            <a:r>
              <a:rPr lang="es-ES" kern="0" dirty="0" err="1">
                <a:solidFill>
                  <a:srgbClr val="000000">
                    <a:lumMod val="95000"/>
                    <a:lumOff val="5000"/>
                  </a:srgbClr>
                </a:solidFill>
              </a:rPr>
              <a:t>professors</a:t>
            </a:r>
            <a:r>
              <a:rPr lang="es-ES" kern="0" dirty="0">
                <a:solidFill>
                  <a:srgbClr val="000000">
                    <a:lumMod val="95000"/>
                    <a:lumOff val="5000"/>
                  </a:srgbClr>
                </a:solidFill>
              </a:rPr>
              <a:t>, </a:t>
            </a:r>
            <a:r>
              <a:rPr lang="es-ES" u="sng" kern="0" dirty="0">
                <a:solidFill>
                  <a:srgbClr val="000000">
                    <a:lumMod val="95000"/>
                    <a:lumOff val="5000"/>
                  </a:srgbClr>
                </a:solidFill>
              </a:rPr>
              <a:t>as </a:t>
            </a:r>
            <a:r>
              <a:rPr lang="es-ES" u="sng" kern="0" dirty="0" err="1">
                <a:solidFill>
                  <a:srgbClr val="000000">
                    <a:lumMod val="95000"/>
                    <a:lumOff val="5000"/>
                  </a:srgbClr>
                </a:solidFill>
              </a:rPr>
              <a:t>well</a:t>
            </a:r>
            <a:r>
              <a:rPr lang="es-ES" u="sng" kern="0" dirty="0">
                <a:solidFill>
                  <a:srgbClr val="000000">
                    <a:lumMod val="95000"/>
                    <a:lumOff val="5000"/>
                  </a:srgbClr>
                </a:solidFill>
              </a:rPr>
              <a:t> as </a:t>
            </a:r>
            <a:r>
              <a:rPr lang="es-ES" kern="0" dirty="0" err="1">
                <a:solidFill>
                  <a:srgbClr val="000000">
                    <a:lumMod val="95000"/>
                    <a:lumOff val="5000"/>
                  </a:srgbClr>
                </a:solidFill>
              </a:rPr>
              <a:t>leading</a:t>
            </a:r>
            <a:r>
              <a:rPr lang="es-ES" kern="0" dirty="0">
                <a:solidFill>
                  <a:srgbClr val="000000">
                    <a:lumMod val="95000"/>
                    <a:lumOff val="5000"/>
                  </a:srgbClr>
                </a:solidFill>
              </a:rPr>
              <a:t> </a:t>
            </a:r>
            <a:r>
              <a:rPr lang="es-ES" kern="0" dirty="0" err="1">
                <a:solidFill>
                  <a:srgbClr val="000000">
                    <a:lumMod val="95000"/>
                    <a:lumOff val="5000"/>
                  </a:srgbClr>
                </a:solidFill>
              </a:rPr>
              <a:t>practitioners</a:t>
            </a:r>
            <a:r>
              <a:rPr lang="es-ES" kern="0" dirty="0">
                <a:solidFill>
                  <a:srgbClr val="000000">
                    <a:lumMod val="95000"/>
                    <a:lumOff val="5000"/>
                  </a:srgbClr>
                </a:solidFill>
              </a:rPr>
              <a:t> and/</a:t>
            </a:r>
            <a:r>
              <a:rPr lang="es-ES" kern="0" dirty="0" err="1">
                <a:solidFill>
                  <a:srgbClr val="000000">
                    <a:lumMod val="95000"/>
                    <a:lumOff val="5000"/>
                  </a:srgbClr>
                </a:solidFill>
              </a:rPr>
              <a:t>or</a:t>
            </a:r>
            <a:r>
              <a:rPr lang="es-ES" kern="0" dirty="0">
                <a:solidFill>
                  <a:srgbClr val="000000">
                    <a:lumMod val="95000"/>
                    <a:lumOff val="5000"/>
                  </a:srgbClr>
                </a:solidFill>
              </a:rPr>
              <a:t> </a:t>
            </a:r>
            <a:r>
              <a:rPr lang="es-ES" kern="0" dirty="0" err="1">
                <a:solidFill>
                  <a:srgbClr val="000000">
                    <a:lumMod val="95000"/>
                    <a:lumOff val="5000"/>
                  </a:srgbClr>
                </a:solidFill>
              </a:rPr>
              <a:t>consultants</a:t>
            </a:r>
            <a:endParaRPr lang="es-ES" kern="0" dirty="0">
              <a:solidFill>
                <a:srgbClr val="000000">
                  <a:lumMod val="95000"/>
                  <a:lumOff val="5000"/>
                </a:srgbClr>
              </a:solidFill>
            </a:endParaRPr>
          </a:p>
          <a:p>
            <a:pPr marL="400050" lvl="1" indent="0" eaLnBrk="0" fontAlgn="base" hangingPunct="0">
              <a:lnSpc>
                <a:spcPct val="100000"/>
              </a:lnSpc>
              <a:spcBef>
                <a:spcPct val="20000"/>
              </a:spcBef>
              <a:spcAft>
                <a:spcPct val="0"/>
              </a:spcAft>
              <a:buNone/>
            </a:pPr>
            <a:endParaRPr lang="es-ES" kern="0" dirty="0">
              <a:solidFill>
                <a:srgbClr val="000000">
                  <a:lumMod val="95000"/>
                  <a:lumOff val="5000"/>
                </a:srgbClr>
              </a:solidFill>
            </a:endParaRPr>
          </a:p>
          <a:p>
            <a:pPr marL="0" indent="0" eaLnBrk="0" fontAlgn="base" hangingPunct="0">
              <a:lnSpc>
                <a:spcPct val="100000"/>
              </a:lnSpc>
              <a:spcBef>
                <a:spcPct val="20000"/>
              </a:spcBef>
              <a:spcAft>
                <a:spcPct val="0"/>
              </a:spcAft>
              <a:buNone/>
            </a:pPr>
            <a:r>
              <a:rPr lang="es-ES" kern="0" dirty="0">
                <a:solidFill>
                  <a:srgbClr val="000000">
                    <a:lumMod val="95000"/>
                    <a:lumOff val="5000"/>
                  </a:srgbClr>
                </a:solidFill>
              </a:rPr>
              <a:t>      c. </a:t>
            </a:r>
            <a:r>
              <a:rPr lang="es-ES" u="sng" kern="0" dirty="0" err="1">
                <a:solidFill>
                  <a:srgbClr val="000000">
                    <a:lumMod val="95000"/>
                    <a:lumOff val="5000"/>
                  </a:srgbClr>
                </a:solidFill>
              </a:rPr>
              <a:t>Communication</a:t>
            </a:r>
            <a:endParaRPr lang="es-ES" u="sng" kern="0" dirty="0">
              <a:solidFill>
                <a:srgbClr val="000000">
                  <a:lumMod val="95000"/>
                  <a:lumOff val="5000"/>
                </a:srgbClr>
              </a:solidFill>
            </a:endParaRPr>
          </a:p>
          <a:p>
            <a:pPr marL="742950" lvl="1" indent="-342900" eaLnBrk="0" fontAlgn="base" hangingPunct="0">
              <a:lnSpc>
                <a:spcPct val="100000"/>
              </a:lnSpc>
              <a:spcBef>
                <a:spcPct val="20000"/>
              </a:spcBef>
              <a:spcAft>
                <a:spcPct val="0"/>
              </a:spcAft>
              <a:buFont typeface="Arial" panose="020B0604020202020204" pitchFamily="34" charset="0"/>
              <a:buChar char="•"/>
            </a:pPr>
            <a:r>
              <a:rPr lang="es-ES" kern="0" dirty="0" err="1">
                <a:solidFill>
                  <a:srgbClr val="000000">
                    <a:lumMod val="95000"/>
                    <a:lumOff val="5000"/>
                  </a:srgbClr>
                </a:solidFill>
              </a:rPr>
              <a:t>Speed</a:t>
            </a:r>
            <a:r>
              <a:rPr lang="es-ES" kern="0" dirty="0">
                <a:solidFill>
                  <a:srgbClr val="000000">
                    <a:lumMod val="95000"/>
                    <a:lumOff val="5000"/>
                  </a:srgbClr>
                </a:solidFill>
              </a:rPr>
              <a:t> and </a:t>
            </a:r>
            <a:r>
              <a:rPr lang="es-ES" kern="0" dirty="0" err="1">
                <a:solidFill>
                  <a:srgbClr val="000000">
                    <a:lumMod val="95000"/>
                    <a:lumOff val="5000"/>
                  </a:srgbClr>
                </a:solidFill>
              </a:rPr>
              <a:t>Quality</a:t>
            </a:r>
            <a:r>
              <a:rPr lang="es-ES" kern="0" dirty="0">
                <a:solidFill>
                  <a:srgbClr val="000000">
                    <a:lumMod val="95000"/>
                    <a:lumOff val="5000"/>
                  </a:srgbClr>
                </a:solidFill>
              </a:rPr>
              <a:t> – </a:t>
            </a:r>
            <a:r>
              <a:rPr lang="es-ES" kern="0" dirty="0" err="1">
                <a:solidFill>
                  <a:srgbClr val="000000">
                    <a:lumMod val="95000"/>
                    <a:lumOff val="5000"/>
                  </a:srgbClr>
                </a:solidFill>
              </a:rPr>
              <a:t>via</a:t>
            </a:r>
            <a:r>
              <a:rPr lang="es-ES" kern="0" dirty="0">
                <a:solidFill>
                  <a:srgbClr val="000000">
                    <a:lumMod val="95000"/>
                    <a:lumOff val="5000"/>
                  </a:srgbClr>
                </a:solidFill>
              </a:rPr>
              <a:t> web, social media, </a:t>
            </a:r>
            <a:r>
              <a:rPr lang="es-ES" kern="0" dirty="0" err="1">
                <a:solidFill>
                  <a:srgbClr val="000000">
                    <a:lumMod val="95000"/>
                    <a:lumOff val="5000"/>
                  </a:srgbClr>
                </a:solidFill>
              </a:rPr>
              <a:t>but</a:t>
            </a:r>
            <a:r>
              <a:rPr lang="es-ES" kern="0" dirty="0">
                <a:solidFill>
                  <a:srgbClr val="000000">
                    <a:lumMod val="95000"/>
                    <a:lumOff val="5000"/>
                  </a:srgbClr>
                </a:solidFill>
              </a:rPr>
              <a:t> </a:t>
            </a:r>
            <a:r>
              <a:rPr lang="es-ES" kern="0" dirty="0" err="1">
                <a:solidFill>
                  <a:srgbClr val="000000">
                    <a:lumMod val="95000"/>
                    <a:lumOff val="5000"/>
                  </a:srgbClr>
                </a:solidFill>
              </a:rPr>
              <a:t>also</a:t>
            </a:r>
            <a:r>
              <a:rPr lang="es-ES" kern="0" dirty="0">
                <a:solidFill>
                  <a:srgbClr val="000000">
                    <a:lumMod val="95000"/>
                    <a:lumOff val="5000"/>
                  </a:srgbClr>
                </a:solidFill>
              </a:rPr>
              <a:t> </a:t>
            </a:r>
            <a:r>
              <a:rPr lang="es-ES" kern="0" dirty="0" err="1">
                <a:solidFill>
                  <a:srgbClr val="000000">
                    <a:lumMod val="95000"/>
                    <a:lumOff val="5000"/>
                  </a:srgbClr>
                </a:solidFill>
              </a:rPr>
              <a:t>via</a:t>
            </a:r>
            <a:r>
              <a:rPr lang="es-ES" kern="0" dirty="0">
                <a:solidFill>
                  <a:srgbClr val="000000">
                    <a:lumMod val="95000"/>
                    <a:lumOff val="5000"/>
                  </a:srgbClr>
                </a:solidFill>
              </a:rPr>
              <a:t> </a:t>
            </a:r>
            <a:r>
              <a:rPr lang="es-ES" kern="0" dirty="0" err="1">
                <a:solidFill>
                  <a:srgbClr val="000000">
                    <a:lumMod val="95000"/>
                    <a:lumOff val="5000"/>
                  </a:srgbClr>
                </a:solidFill>
              </a:rPr>
              <a:t>brochures</a:t>
            </a:r>
            <a:r>
              <a:rPr lang="es-ES" kern="0" dirty="0">
                <a:solidFill>
                  <a:srgbClr val="000000">
                    <a:lumMod val="95000"/>
                    <a:lumOff val="5000"/>
                  </a:srgbClr>
                </a:solidFill>
              </a:rPr>
              <a:t>, and </a:t>
            </a:r>
            <a:r>
              <a:rPr lang="es-ES" kern="0" dirty="0" err="1">
                <a:solidFill>
                  <a:srgbClr val="000000">
                    <a:lumMod val="95000"/>
                    <a:lumOff val="5000"/>
                  </a:srgbClr>
                </a:solidFill>
              </a:rPr>
              <a:t>through</a:t>
            </a:r>
            <a:r>
              <a:rPr lang="es-ES" kern="0" dirty="0">
                <a:solidFill>
                  <a:srgbClr val="000000">
                    <a:lumMod val="95000"/>
                    <a:lumOff val="5000"/>
                  </a:srgbClr>
                </a:solidFill>
              </a:rPr>
              <a:t> </a:t>
            </a:r>
            <a:r>
              <a:rPr lang="es-ES" kern="0" dirty="0" err="1">
                <a:solidFill>
                  <a:srgbClr val="000000">
                    <a:lumMod val="95000"/>
                    <a:lumOff val="5000"/>
                  </a:srgbClr>
                </a:solidFill>
              </a:rPr>
              <a:t>networks</a:t>
            </a:r>
            <a:r>
              <a:rPr lang="es-ES" kern="0" dirty="0">
                <a:solidFill>
                  <a:srgbClr val="000000">
                    <a:lumMod val="95000"/>
                    <a:lumOff val="5000"/>
                  </a:srgbClr>
                </a:solidFill>
              </a:rPr>
              <a:t> </a:t>
            </a:r>
            <a:r>
              <a:rPr lang="es-ES" kern="0" dirty="0" err="1">
                <a:solidFill>
                  <a:srgbClr val="000000">
                    <a:lumMod val="95000"/>
                    <a:lumOff val="5000"/>
                  </a:srgbClr>
                </a:solidFill>
              </a:rPr>
              <a:t>other</a:t>
            </a:r>
            <a:r>
              <a:rPr lang="es-ES" kern="0" dirty="0">
                <a:solidFill>
                  <a:srgbClr val="000000">
                    <a:lumMod val="95000"/>
                    <a:lumOff val="5000"/>
                  </a:srgbClr>
                </a:solidFill>
              </a:rPr>
              <a:t> </a:t>
            </a:r>
            <a:r>
              <a:rPr lang="es-ES" kern="0" dirty="0" err="1">
                <a:solidFill>
                  <a:srgbClr val="000000">
                    <a:lumMod val="95000"/>
                    <a:lumOff val="5000"/>
                  </a:srgbClr>
                </a:solidFill>
              </a:rPr>
              <a:t>than</a:t>
            </a:r>
            <a:r>
              <a:rPr lang="es-ES" kern="0" dirty="0">
                <a:solidFill>
                  <a:srgbClr val="000000">
                    <a:lumMod val="95000"/>
                    <a:lumOff val="5000"/>
                  </a:srgbClr>
                </a:solidFill>
              </a:rPr>
              <a:t> </a:t>
            </a:r>
            <a:r>
              <a:rPr lang="es-ES" kern="0" dirty="0" err="1">
                <a:solidFill>
                  <a:srgbClr val="000000">
                    <a:lumMod val="95000"/>
                    <a:lumOff val="5000"/>
                  </a:srgbClr>
                </a:solidFill>
              </a:rPr>
              <a:t>what</a:t>
            </a:r>
            <a:r>
              <a:rPr lang="es-ES" kern="0" dirty="0">
                <a:solidFill>
                  <a:srgbClr val="000000">
                    <a:lumMod val="95000"/>
                    <a:lumOff val="5000"/>
                  </a:srgbClr>
                </a:solidFill>
              </a:rPr>
              <a:t> </a:t>
            </a:r>
            <a:r>
              <a:rPr lang="es-ES" kern="0" dirty="0" err="1">
                <a:solidFill>
                  <a:srgbClr val="000000">
                    <a:lumMod val="95000"/>
                    <a:lumOff val="5000"/>
                  </a:srgbClr>
                </a:solidFill>
              </a:rPr>
              <a:t>may</a:t>
            </a:r>
            <a:r>
              <a:rPr lang="es-ES" kern="0" dirty="0">
                <a:solidFill>
                  <a:srgbClr val="000000">
                    <a:lumMod val="95000"/>
                    <a:lumOff val="5000"/>
                  </a:srgbClr>
                </a:solidFill>
              </a:rPr>
              <a:t> be </a:t>
            </a:r>
            <a:r>
              <a:rPr lang="es-ES" kern="0" dirty="0" err="1">
                <a:solidFill>
                  <a:srgbClr val="000000">
                    <a:lumMod val="95000"/>
                    <a:lumOff val="5000"/>
                  </a:srgbClr>
                </a:solidFill>
              </a:rPr>
              <a:t>traditional</a:t>
            </a:r>
            <a:r>
              <a:rPr lang="es-ES" kern="0" dirty="0">
                <a:solidFill>
                  <a:srgbClr val="000000">
                    <a:lumMod val="95000"/>
                    <a:lumOff val="5000"/>
                  </a:srgbClr>
                </a:solidFill>
              </a:rPr>
              <a:t> at </a:t>
            </a:r>
            <a:r>
              <a:rPr lang="es-ES" kern="0" dirty="0" err="1">
                <a:solidFill>
                  <a:srgbClr val="000000">
                    <a:lumMod val="95000"/>
                    <a:lumOff val="5000"/>
                  </a:srgbClr>
                </a:solidFill>
              </a:rPr>
              <a:t>universities</a:t>
            </a:r>
            <a:endParaRPr lang="es-ES" kern="0" dirty="0">
              <a:solidFill>
                <a:srgbClr val="000000">
                  <a:lumMod val="95000"/>
                  <a:lumOff val="5000"/>
                </a:srgbClr>
              </a:solidFill>
            </a:endParaRPr>
          </a:p>
          <a:p>
            <a:pPr marL="1200150" lvl="2" indent="-342900" eaLnBrk="0" fontAlgn="base" hangingPunct="0">
              <a:lnSpc>
                <a:spcPct val="100000"/>
              </a:lnSpc>
              <a:spcBef>
                <a:spcPct val="20000"/>
              </a:spcBef>
              <a:spcAft>
                <a:spcPct val="0"/>
              </a:spcAft>
            </a:pPr>
            <a:endParaRPr lang="es-ES" sz="1800" kern="0" dirty="0">
              <a:solidFill>
                <a:srgbClr val="000000">
                  <a:lumMod val="95000"/>
                  <a:lumOff val="5000"/>
                </a:srgbClr>
              </a:solidFill>
              <a:latin typeface="Trebuchet MS" pitchFamily="34" charset="0"/>
            </a:endParaRPr>
          </a:p>
          <a:p>
            <a:pPr marL="0" indent="0">
              <a:buNone/>
            </a:pPr>
            <a:endParaRPr lang="en-US" sz="2000" dirty="0"/>
          </a:p>
          <a:p>
            <a:pPr marL="0" indent="0">
              <a:buNone/>
            </a:pPr>
            <a:endParaRPr lang="en-US" dirty="0"/>
          </a:p>
        </p:txBody>
      </p:sp>
      <p:sp>
        <p:nvSpPr>
          <p:cNvPr id="4" name="Foliennummernplatzhalter 3"/>
          <p:cNvSpPr>
            <a:spLocks noGrp="1"/>
          </p:cNvSpPr>
          <p:nvPr>
            <p:ph type="sldNum" sz="quarter" idx="12"/>
          </p:nvPr>
        </p:nvSpPr>
        <p:spPr/>
        <p:txBody>
          <a:bodyPr/>
          <a:lstStyle/>
          <a:p>
            <a:r>
              <a:rPr lang="de-CH" dirty="0"/>
              <a:t>8</a:t>
            </a:r>
          </a:p>
        </p:txBody>
      </p:sp>
    </p:spTree>
    <p:extLst>
      <p:ext uri="{BB962C8B-B14F-4D97-AF65-F5344CB8AC3E}">
        <p14:creationId xmlns:p14="http://schemas.microsoft.com/office/powerpoint/2010/main" val="1902982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s-ES" u="sng" dirty="0" err="1"/>
              <a:t>Example</a:t>
            </a:r>
            <a:r>
              <a:rPr lang="es-ES" dirty="0"/>
              <a:t>: </a:t>
            </a:r>
            <a:r>
              <a:rPr lang="es-ES" u="sng" dirty="0" err="1"/>
              <a:t>Professor</a:t>
            </a:r>
            <a:r>
              <a:rPr lang="es-ES" u="sng" dirty="0"/>
              <a:t> Jeffrey Satinover ( Quantum Technologies and N.Y. </a:t>
            </a:r>
            <a:r>
              <a:rPr lang="es-ES" u="sng" dirty="0" err="1"/>
              <a:t>University</a:t>
            </a:r>
            <a:r>
              <a:rPr lang="es-ES" u="sng" dirty="0"/>
              <a:t> )</a:t>
            </a:r>
            <a:endParaRPr lang="en-US" u="sng" dirty="0"/>
          </a:p>
        </p:txBody>
      </p:sp>
      <p:sp>
        <p:nvSpPr>
          <p:cNvPr id="3" name="Inhaltsplatzhalter 2"/>
          <p:cNvSpPr>
            <a:spLocks noGrp="1"/>
          </p:cNvSpPr>
          <p:nvPr>
            <p:ph idx="1"/>
          </p:nvPr>
        </p:nvSpPr>
        <p:spPr/>
        <p:txBody>
          <a:bodyPr/>
          <a:lstStyle/>
          <a:p>
            <a:r>
              <a:rPr lang="es-ES" dirty="0"/>
              <a:t>Specialty: </a:t>
            </a:r>
            <a:r>
              <a:rPr lang="es-ES" dirty="0" err="1"/>
              <a:t>Behavioural</a:t>
            </a:r>
            <a:r>
              <a:rPr lang="es-ES" dirty="0"/>
              <a:t> </a:t>
            </a:r>
            <a:r>
              <a:rPr lang="es-ES" dirty="0" err="1"/>
              <a:t>Finance</a:t>
            </a:r>
            <a:endParaRPr lang="es-ES" dirty="0"/>
          </a:p>
          <a:p>
            <a:endParaRPr lang="es-ES" dirty="0"/>
          </a:p>
          <a:p>
            <a:r>
              <a:rPr lang="es-ES" dirty="0" err="1"/>
              <a:t>Both</a:t>
            </a:r>
            <a:r>
              <a:rPr lang="es-ES" dirty="0"/>
              <a:t> a </a:t>
            </a:r>
            <a:r>
              <a:rPr lang="es-ES" dirty="0" err="1"/>
              <a:t>renowned</a:t>
            </a:r>
            <a:r>
              <a:rPr lang="es-ES" dirty="0"/>
              <a:t> </a:t>
            </a:r>
            <a:r>
              <a:rPr lang="es-ES" dirty="0" err="1"/>
              <a:t>professor</a:t>
            </a:r>
            <a:r>
              <a:rPr lang="es-ES" dirty="0"/>
              <a:t> and a </a:t>
            </a:r>
            <a:r>
              <a:rPr lang="es-ES" dirty="0" err="1"/>
              <a:t>leading</a:t>
            </a:r>
            <a:r>
              <a:rPr lang="es-ES" dirty="0"/>
              <a:t> </a:t>
            </a:r>
            <a:r>
              <a:rPr lang="es-ES" dirty="0" err="1"/>
              <a:t>practitioner</a:t>
            </a:r>
            <a:r>
              <a:rPr lang="es-ES" dirty="0"/>
              <a:t> (</a:t>
            </a:r>
            <a:r>
              <a:rPr lang="es-ES" dirty="0" err="1"/>
              <a:t>hedge</a:t>
            </a:r>
            <a:r>
              <a:rPr lang="es-ES" dirty="0"/>
              <a:t> </a:t>
            </a:r>
            <a:r>
              <a:rPr lang="es-ES" dirty="0" err="1"/>
              <a:t>fund</a:t>
            </a:r>
            <a:r>
              <a:rPr lang="es-ES" dirty="0"/>
              <a:t>)</a:t>
            </a:r>
          </a:p>
          <a:p>
            <a:endParaRPr lang="es-ES" dirty="0"/>
          </a:p>
          <a:p>
            <a:r>
              <a:rPr lang="es-ES" dirty="0"/>
              <a:t>Has </a:t>
            </a:r>
            <a:r>
              <a:rPr lang="es-ES" dirty="0" err="1"/>
              <a:t>developed</a:t>
            </a:r>
            <a:r>
              <a:rPr lang="es-ES" dirty="0"/>
              <a:t> </a:t>
            </a:r>
            <a:r>
              <a:rPr lang="es-ES" dirty="0" err="1"/>
              <a:t>mathematical</a:t>
            </a:r>
            <a:r>
              <a:rPr lang="es-ES" dirty="0"/>
              <a:t> </a:t>
            </a:r>
            <a:r>
              <a:rPr lang="es-ES" dirty="0" err="1"/>
              <a:t>algorithms</a:t>
            </a:r>
            <a:r>
              <a:rPr lang="es-ES" dirty="0"/>
              <a:t> to </a:t>
            </a:r>
            <a:r>
              <a:rPr lang="es-ES" dirty="0" err="1"/>
              <a:t>ameliorate</a:t>
            </a:r>
            <a:r>
              <a:rPr lang="es-ES" dirty="0"/>
              <a:t> </a:t>
            </a:r>
            <a:r>
              <a:rPr lang="es-ES" dirty="0" err="1"/>
              <a:t>behavioural</a:t>
            </a:r>
            <a:r>
              <a:rPr lang="es-ES" dirty="0"/>
              <a:t> </a:t>
            </a:r>
            <a:r>
              <a:rPr lang="es-ES" dirty="0" err="1"/>
              <a:t>biass</a:t>
            </a:r>
            <a:r>
              <a:rPr lang="es-ES" dirty="0"/>
              <a:t> by </a:t>
            </a:r>
            <a:r>
              <a:rPr lang="es-ES" dirty="0" err="1"/>
              <a:t>investors</a:t>
            </a:r>
            <a:endParaRPr lang="es-ES" dirty="0"/>
          </a:p>
          <a:p>
            <a:endParaRPr lang="es-ES" dirty="0"/>
          </a:p>
          <a:p>
            <a:r>
              <a:rPr lang="es-ES" dirty="0" err="1"/>
              <a:t>Communicates</a:t>
            </a:r>
            <a:r>
              <a:rPr lang="es-ES" dirty="0"/>
              <a:t> </a:t>
            </a:r>
            <a:r>
              <a:rPr lang="es-ES" dirty="0" err="1"/>
              <a:t>largely</a:t>
            </a:r>
            <a:r>
              <a:rPr lang="es-ES" dirty="0"/>
              <a:t> </a:t>
            </a:r>
            <a:r>
              <a:rPr lang="es-ES" dirty="0" err="1"/>
              <a:t>via</a:t>
            </a:r>
            <a:r>
              <a:rPr lang="es-ES" dirty="0"/>
              <a:t> </a:t>
            </a:r>
            <a:r>
              <a:rPr lang="es-ES" dirty="0" err="1"/>
              <a:t>his</a:t>
            </a:r>
            <a:r>
              <a:rPr lang="es-ES" dirty="0"/>
              <a:t> </a:t>
            </a:r>
            <a:r>
              <a:rPr lang="es-ES" dirty="0" err="1"/>
              <a:t>own</a:t>
            </a:r>
            <a:r>
              <a:rPr lang="es-ES" dirty="0"/>
              <a:t> </a:t>
            </a:r>
            <a:r>
              <a:rPr lang="es-ES" dirty="0" err="1"/>
              <a:t>webpage</a:t>
            </a:r>
            <a:endParaRPr lang="en-US" dirty="0"/>
          </a:p>
        </p:txBody>
      </p:sp>
      <p:sp>
        <p:nvSpPr>
          <p:cNvPr id="4" name="Foliennummernplatzhalter 3"/>
          <p:cNvSpPr>
            <a:spLocks noGrp="1"/>
          </p:cNvSpPr>
          <p:nvPr>
            <p:ph type="sldNum" sz="quarter" idx="12"/>
          </p:nvPr>
        </p:nvSpPr>
        <p:spPr/>
        <p:txBody>
          <a:bodyPr/>
          <a:lstStyle/>
          <a:p>
            <a:r>
              <a:rPr lang="de-CH" dirty="0"/>
              <a:t>9</a:t>
            </a:r>
          </a:p>
        </p:txBody>
      </p:sp>
    </p:spTree>
    <p:extLst>
      <p:ext uri="{BB962C8B-B14F-4D97-AF65-F5344CB8AC3E}">
        <p14:creationId xmlns:p14="http://schemas.microsoft.com/office/powerpoint/2010/main" val="5769072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ord" ma:contentTypeID="0x0101006DFD94F2FC1A0244A87A1FB2053E59BA0082D63D8F7FDA13469F4917F1C8419468" ma:contentTypeVersion="5" ma:contentTypeDescription="Ein leeres Microsoft Word-Dokument." ma:contentTypeScope="" ma:versionID="fdeb60256cf22ec1568187ac1b227f5f">
  <xsd:schema xmlns:xsd="http://www.w3.org/2001/XMLSchema" xmlns:xs="http://www.w3.org/2001/XMLSchema" xmlns:p="http://schemas.microsoft.com/office/2006/metadata/properties" xmlns:ns2="058d5261-54c2-43c9-8d69-70013db959be" xmlns:ns3="9648d22a-9c3a-4517-85a8-85860a2cb82d" targetNamespace="http://schemas.microsoft.com/office/2006/metadata/properties" ma:root="true" ma:fieldsID="0da5f872bbe2d2adbd18cc7d36b0f6bf" ns2:_="" ns3:_="">
    <xsd:import namespace="058d5261-54c2-43c9-8d69-70013db959be"/>
    <xsd:import namespace="9648d22a-9c3a-4517-85a8-85860a2cb82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8d5261-54c2-43c9-8d69-70013db959be" elementFormDefault="qualified">
    <xsd:import namespace="http://schemas.microsoft.com/office/2006/documentManagement/types"/>
    <xsd:import namespace="http://schemas.microsoft.com/office/infopath/2007/PartnerControls"/>
    <xsd:element name="SharedWithUsers" ma:index="8"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48d22a-9c3a-4517-85a8-85860a2cb82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794F62-7490-4858-8890-78594350FA83}">
  <ds:schemaRefs>
    <ds:schemaRef ds:uri="http://schemas.microsoft.com/sharepoint/v3/contenttype/forms"/>
  </ds:schemaRefs>
</ds:datastoreItem>
</file>

<file path=customXml/itemProps2.xml><?xml version="1.0" encoding="utf-8"?>
<ds:datastoreItem xmlns:ds="http://schemas.openxmlformats.org/officeDocument/2006/customXml" ds:itemID="{F9CBF5FA-8E05-4E55-BACC-1059D59EA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8d5261-54c2-43c9-8d69-70013db959be"/>
    <ds:schemaRef ds:uri="9648d22a-9c3a-4517-85a8-85860a2cb8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A66265-90F5-4E37-AE82-8DE5F5A9BBD7}">
  <ds:schemaRefs>
    <ds:schemaRef ds:uri="http://purl.org/dc/dcmitype/"/>
    <ds:schemaRef ds:uri="http://www.w3.org/XML/1998/namespace"/>
    <ds:schemaRef ds:uri="http://purl.org/dc/elements/1.1/"/>
    <ds:schemaRef ds:uri="http://schemas.microsoft.com/office/2006/documentManagement/types"/>
    <ds:schemaRef ds:uri="http://purl.org/dc/terms/"/>
    <ds:schemaRef ds:uri="http://schemas.microsoft.com/office/2006/metadata/properties"/>
    <ds:schemaRef ds:uri="058d5261-54c2-43c9-8d69-70013db959be"/>
    <ds:schemaRef ds:uri="http://schemas.microsoft.com/office/infopath/2007/PartnerControls"/>
    <ds:schemaRef ds:uri="http://schemas.openxmlformats.org/package/2006/metadata/core-properties"/>
    <ds:schemaRef ds:uri="9648d22a-9c3a-4517-85a8-85860a2cb82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1643</Words>
  <Application>Microsoft Office PowerPoint</Application>
  <PresentationFormat>Presentazione su schermo (4:3)</PresentationFormat>
  <Paragraphs>246</Paragraphs>
  <Slides>23</Slides>
  <Notes>0</Notes>
  <HiddenSlides>0</HiddenSlides>
  <MMClips>0</MMClips>
  <ScaleCrop>false</ScaleCrop>
  <HeadingPairs>
    <vt:vector size="4" baseType="variant">
      <vt:variant>
        <vt:lpstr>Tema</vt:lpstr>
      </vt:variant>
      <vt:variant>
        <vt:i4>2</vt:i4>
      </vt:variant>
      <vt:variant>
        <vt:lpstr>Titoli diapositive</vt:lpstr>
      </vt:variant>
      <vt:variant>
        <vt:i4>23</vt:i4>
      </vt:variant>
    </vt:vector>
  </HeadingPairs>
  <TitlesOfParts>
    <vt:vector size="25" baseType="lpstr">
      <vt:lpstr>Office Theme</vt:lpstr>
      <vt:lpstr>Benutzerdefiniertes Design</vt:lpstr>
      <vt:lpstr>TOWARDS UNIVERSITY EDUCATION IN THE FUTURE</vt:lpstr>
      <vt:lpstr>Before starting my presentation here are a few biographical inputs regarding me</vt:lpstr>
      <vt:lpstr>Many Traditional Universities as well as other Institutions of Higher Education have recently come under pressure: </vt:lpstr>
      <vt:lpstr>Presentazione standard di PowerPoint</vt:lpstr>
      <vt:lpstr>We have come up with a model for value creation at a modern universities: </vt:lpstr>
      <vt:lpstr>Disruptive Innovations in Universities?</vt:lpstr>
      <vt:lpstr>Preamble for all high-quality academic institution: A sound direction:</vt:lpstr>
      <vt:lpstr>Four areas of reform at Academic Institutions that may breach with traditional practice:</vt:lpstr>
      <vt:lpstr>Example: Professor Jeffrey Satinover ( Quantum Technologies and N.Y. University )</vt:lpstr>
      <vt:lpstr>Four areas of Reformed Practices</vt:lpstr>
      <vt:lpstr>Example: Lukas Tonetto is a specialist on the PR Function and Internet Services</vt:lpstr>
      <vt:lpstr>Four areas of Reformed Practices (cont.)</vt:lpstr>
      <vt:lpstr>Four areas of Reformed Practices (cont.) </vt:lpstr>
      <vt:lpstr>Example: New classrooms</vt:lpstr>
      <vt:lpstr>Four areas of Reformed Practices (cont.)</vt:lpstr>
      <vt:lpstr>Example: modern pedagogy</vt:lpstr>
      <vt:lpstr>Now, How can we make this new approach happen? And, how can this be done fast?  Effective implementation is key</vt:lpstr>
      <vt:lpstr>A. There must be an innovation-effective culture!</vt:lpstr>
      <vt:lpstr>A. There must be an innovation-effective culture (cont.)</vt:lpstr>
      <vt:lpstr>B. Leadership through the President / Dean</vt:lpstr>
      <vt:lpstr>C. Personalities at the Top in Academic Institutions</vt:lpstr>
      <vt:lpstr>D. The Agenda</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Patricia Baehr</dc:creator>
  <cp:lastModifiedBy>UTENTE</cp:lastModifiedBy>
  <cp:revision>27</cp:revision>
  <cp:lastPrinted>2017-03-16T08:45:50Z</cp:lastPrinted>
  <dcterms:created xsi:type="dcterms:W3CDTF">2017-02-07T15:03:52Z</dcterms:created>
  <dcterms:modified xsi:type="dcterms:W3CDTF">2017-09-06T10:54:11Z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0x0101006DFD94F2FC1A0244A87A1FB2053E59BA0082D63D8F7FDA13469F4917F1C8419468</vt:lpwstr>
  </property>
</Properties>
</file>